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900" r:id="rId1"/>
  </p:sldMasterIdLst>
  <p:notesMasterIdLst>
    <p:notesMasterId r:id="rId60"/>
  </p:notesMasterIdLst>
  <p:sldIdLst>
    <p:sldId id="1455" r:id="rId2"/>
    <p:sldId id="2303" r:id="rId3"/>
    <p:sldId id="2305" r:id="rId4"/>
    <p:sldId id="2315" r:id="rId5"/>
    <p:sldId id="2306" r:id="rId6"/>
    <p:sldId id="2307" r:id="rId7"/>
    <p:sldId id="2308" r:id="rId8"/>
    <p:sldId id="2309" r:id="rId9"/>
    <p:sldId id="2310" r:id="rId10"/>
    <p:sldId id="2311" r:id="rId11"/>
    <p:sldId id="2312" r:id="rId12"/>
    <p:sldId id="2313" r:id="rId13"/>
    <p:sldId id="2314" r:id="rId14"/>
    <p:sldId id="2254" r:id="rId15"/>
    <p:sldId id="2246" r:id="rId16"/>
    <p:sldId id="2248" r:id="rId17"/>
    <p:sldId id="2249" r:id="rId18"/>
    <p:sldId id="2250" r:id="rId19"/>
    <p:sldId id="2251" r:id="rId20"/>
    <p:sldId id="2252" r:id="rId21"/>
    <p:sldId id="2270" r:id="rId22"/>
    <p:sldId id="2271" r:id="rId23"/>
    <p:sldId id="2272" r:id="rId24"/>
    <p:sldId id="2273" r:id="rId25"/>
    <p:sldId id="2275" r:id="rId26"/>
    <p:sldId id="2276" r:id="rId27"/>
    <p:sldId id="2274" r:id="rId28"/>
    <p:sldId id="2277" r:id="rId29"/>
    <p:sldId id="2278" r:id="rId30"/>
    <p:sldId id="2279" r:id="rId31"/>
    <p:sldId id="2280" r:id="rId32"/>
    <p:sldId id="2281" r:id="rId33"/>
    <p:sldId id="2282" r:id="rId34"/>
    <p:sldId id="2283" r:id="rId35"/>
    <p:sldId id="2284" r:id="rId36"/>
    <p:sldId id="2285" r:id="rId37"/>
    <p:sldId id="2286" r:id="rId38"/>
    <p:sldId id="2287" r:id="rId39"/>
    <p:sldId id="2288" r:id="rId40"/>
    <p:sldId id="2289" r:id="rId41"/>
    <p:sldId id="2290" r:id="rId42"/>
    <p:sldId id="2291" r:id="rId43"/>
    <p:sldId id="2292" r:id="rId44"/>
    <p:sldId id="2293" r:id="rId45"/>
    <p:sldId id="2294" r:id="rId46"/>
    <p:sldId id="2316" r:id="rId47"/>
    <p:sldId id="2317" r:id="rId48"/>
    <p:sldId id="2318" r:id="rId49"/>
    <p:sldId id="2319" r:id="rId50"/>
    <p:sldId id="2320" r:id="rId51"/>
    <p:sldId id="2321" r:id="rId52"/>
    <p:sldId id="2322" r:id="rId53"/>
    <p:sldId id="2323" r:id="rId54"/>
    <p:sldId id="2324" r:id="rId55"/>
    <p:sldId id="2325" r:id="rId56"/>
    <p:sldId id="2326" r:id="rId57"/>
    <p:sldId id="2327" r:id="rId58"/>
    <p:sldId id="2328"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8" userDrawn="1">
          <p15:clr>
            <a:srgbClr val="A4A3A4"/>
          </p15:clr>
        </p15:guide>
        <p15:guide id="2" pos="28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09" autoAdjust="0"/>
    <p:restoredTop sz="99467" autoAdjust="0"/>
  </p:normalViewPr>
  <p:slideViewPr>
    <p:cSldViewPr>
      <p:cViewPr varScale="1">
        <p:scale>
          <a:sx n="88" d="100"/>
          <a:sy n="88" d="100"/>
        </p:scale>
        <p:origin x="1162" y="62"/>
      </p:cViewPr>
      <p:guideLst>
        <p:guide orient="horz" pos="2188"/>
        <p:guide pos="2852"/>
      </p:guideLst>
    </p:cSldViewPr>
  </p:slideViewPr>
  <p:outlineViewPr>
    <p:cViewPr>
      <p:scale>
        <a:sx n="33" d="100"/>
        <a:sy n="33" d="100"/>
      </p:scale>
      <p:origin x="18" y="74958"/>
    </p:cViewPr>
  </p:outlineViewPr>
  <p:notesTextViewPr>
    <p:cViewPr>
      <p:scale>
        <a:sx n="100" d="100"/>
        <a:sy n="100" d="100"/>
      </p:scale>
      <p:origin x="0" y="0"/>
    </p:cViewPr>
  </p:notesTextViewPr>
  <p:gridSpacing cx="45005" cy="45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074D02-EBEE-4B74-975B-DAEE24F80957}" type="datetimeFigureOut">
              <a:rPr lang="en-US" smtClean="0"/>
              <a:pPr/>
              <a:t>4/28/2019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F26CC3-EFCF-4A9D-A98D-6CA252D4759C}" type="slidenum">
              <a:rPr lang="en-US" smtClean="0"/>
              <a:pPr/>
              <a:t>‹#›</a:t>
            </a:fld>
            <a:endParaRPr lang="en-US" dirty="0"/>
          </a:p>
        </p:txBody>
      </p:sp>
    </p:spTree>
    <p:extLst>
      <p:ext uri="{BB962C8B-B14F-4D97-AF65-F5344CB8AC3E}">
        <p14:creationId xmlns:p14="http://schemas.microsoft.com/office/powerpoint/2010/main" val="816727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a:t>
            </a:fld>
            <a:endParaRPr lang="en-US" dirty="0"/>
          </a:p>
        </p:txBody>
      </p:sp>
    </p:spTree>
    <p:extLst>
      <p:ext uri="{BB962C8B-B14F-4D97-AF65-F5344CB8AC3E}">
        <p14:creationId xmlns:p14="http://schemas.microsoft.com/office/powerpoint/2010/main" val="37619640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a:t>
            </a:fld>
            <a:endParaRPr lang="en-US" dirty="0"/>
          </a:p>
        </p:txBody>
      </p:sp>
    </p:spTree>
    <p:extLst>
      <p:ext uri="{BB962C8B-B14F-4D97-AF65-F5344CB8AC3E}">
        <p14:creationId xmlns:p14="http://schemas.microsoft.com/office/powerpoint/2010/main" val="27565237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20</a:t>
            </a:fld>
            <a:endParaRPr lang="en-US" dirty="0"/>
          </a:p>
        </p:txBody>
      </p:sp>
    </p:spTree>
    <p:extLst>
      <p:ext uri="{BB962C8B-B14F-4D97-AF65-F5344CB8AC3E}">
        <p14:creationId xmlns:p14="http://schemas.microsoft.com/office/powerpoint/2010/main" val="3493970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21</a:t>
            </a:fld>
            <a:endParaRPr lang="en-US" dirty="0"/>
          </a:p>
        </p:txBody>
      </p:sp>
    </p:spTree>
    <p:extLst>
      <p:ext uri="{BB962C8B-B14F-4D97-AF65-F5344CB8AC3E}">
        <p14:creationId xmlns:p14="http://schemas.microsoft.com/office/powerpoint/2010/main" val="7798843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22</a:t>
            </a:fld>
            <a:endParaRPr lang="en-US" dirty="0"/>
          </a:p>
        </p:txBody>
      </p:sp>
    </p:spTree>
    <p:extLst>
      <p:ext uri="{BB962C8B-B14F-4D97-AF65-F5344CB8AC3E}">
        <p14:creationId xmlns:p14="http://schemas.microsoft.com/office/powerpoint/2010/main" val="22534302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23</a:t>
            </a:fld>
            <a:endParaRPr lang="en-US" dirty="0"/>
          </a:p>
        </p:txBody>
      </p:sp>
    </p:spTree>
    <p:extLst>
      <p:ext uri="{BB962C8B-B14F-4D97-AF65-F5344CB8AC3E}">
        <p14:creationId xmlns:p14="http://schemas.microsoft.com/office/powerpoint/2010/main" val="8274421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24</a:t>
            </a:fld>
            <a:endParaRPr lang="en-US" dirty="0"/>
          </a:p>
        </p:txBody>
      </p:sp>
    </p:spTree>
    <p:extLst>
      <p:ext uri="{BB962C8B-B14F-4D97-AF65-F5344CB8AC3E}">
        <p14:creationId xmlns:p14="http://schemas.microsoft.com/office/powerpoint/2010/main" val="33939828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25</a:t>
            </a:fld>
            <a:endParaRPr lang="en-US" dirty="0"/>
          </a:p>
        </p:txBody>
      </p:sp>
    </p:spTree>
    <p:extLst>
      <p:ext uri="{BB962C8B-B14F-4D97-AF65-F5344CB8AC3E}">
        <p14:creationId xmlns:p14="http://schemas.microsoft.com/office/powerpoint/2010/main" val="2139724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26</a:t>
            </a:fld>
            <a:endParaRPr lang="en-US" dirty="0"/>
          </a:p>
        </p:txBody>
      </p:sp>
    </p:spTree>
    <p:extLst>
      <p:ext uri="{BB962C8B-B14F-4D97-AF65-F5344CB8AC3E}">
        <p14:creationId xmlns:p14="http://schemas.microsoft.com/office/powerpoint/2010/main" val="1874609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27</a:t>
            </a:fld>
            <a:endParaRPr lang="en-US" dirty="0"/>
          </a:p>
        </p:txBody>
      </p:sp>
    </p:spTree>
    <p:extLst>
      <p:ext uri="{BB962C8B-B14F-4D97-AF65-F5344CB8AC3E}">
        <p14:creationId xmlns:p14="http://schemas.microsoft.com/office/powerpoint/2010/main" val="5763934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b="1" kern="1200" dirty="0" smtClean="0">
                <a:solidFill>
                  <a:schemeClr val="tx1"/>
                </a:solidFill>
                <a:effectLst/>
                <a:latin typeface="+mn-lt"/>
                <a:ea typeface="+mn-ea"/>
                <a:cs typeface="+mn-cs"/>
              </a:rPr>
              <a:t>احکام فردی باصبغه سازمانی</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28</a:t>
            </a:fld>
            <a:endParaRPr lang="en-US" dirty="0"/>
          </a:p>
        </p:txBody>
      </p:sp>
    </p:spTree>
    <p:extLst>
      <p:ext uri="{BB962C8B-B14F-4D97-AF65-F5344CB8AC3E}">
        <p14:creationId xmlns:p14="http://schemas.microsoft.com/office/powerpoint/2010/main" val="3103808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2</a:t>
            </a:fld>
            <a:endParaRPr lang="en-US" dirty="0"/>
          </a:p>
        </p:txBody>
      </p:sp>
    </p:spTree>
    <p:extLst>
      <p:ext uri="{BB962C8B-B14F-4D97-AF65-F5344CB8AC3E}">
        <p14:creationId xmlns:p14="http://schemas.microsoft.com/office/powerpoint/2010/main" val="23103525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29</a:t>
            </a:fld>
            <a:endParaRPr lang="en-US" dirty="0"/>
          </a:p>
        </p:txBody>
      </p:sp>
    </p:spTree>
    <p:extLst>
      <p:ext uri="{BB962C8B-B14F-4D97-AF65-F5344CB8AC3E}">
        <p14:creationId xmlns:p14="http://schemas.microsoft.com/office/powerpoint/2010/main" val="12361116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30</a:t>
            </a:fld>
            <a:endParaRPr lang="en-US" dirty="0"/>
          </a:p>
        </p:txBody>
      </p:sp>
    </p:spTree>
    <p:extLst>
      <p:ext uri="{BB962C8B-B14F-4D97-AF65-F5344CB8AC3E}">
        <p14:creationId xmlns:p14="http://schemas.microsoft.com/office/powerpoint/2010/main" val="9606713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31</a:t>
            </a:fld>
            <a:endParaRPr lang="en-US" dirty="0"/>
          </a:p>
        </p:txBody>
      </p:sp>
    </p:spTree>
    <p:extLst>
      <p:ext uri="{BB962C8B-B14F-4D97-AF65-F5344CB8AC3E}">
        <p14:creationId xmlns:p14="http://schemas.microsoft.com/office/powerpoint/2010/main" val="17035577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32</a:t>
            </a:fld>
            <a:endParaRPr lang="en-US" dirty="0"/>
          </a:p>
        </p:txBody>
      </p:sp>
    </p:spTree>
    <p:extLst>
      <p:ext uri="{BB962C8B-B14F-4D97-AF65-F5344CB8AC3E}">
        <p14:creationId xmlns:p14="http://schemas.microsoft.com/office/powerpoint/2010/main" val="23040893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33</a:t>
            </a:fld>
            <a:endParaRPr lang="en-US" dirty="0"/>
          </a:p>
        </p:txBody>
      </p:sp>
    </p:spTree>
    <p:extLst>
      <p:ext uri="{BB962C8B-B14F-4D97-AF65-F5344CB8AC3E}">
        <p14:creationId xmlns:p14="http://schemas.microsoft.com/office/powerpoint/2010/main" val="30365675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34</a:t>
            </a:fld>
            <a:endParaRPr lang="en-US" dirty="0"/>
          </a:p>
        </p:txBody>
      </p:sp>
    </p:spTree>
    <p:extLst>
      <p:ext uri="{BB962C8B-B14F-4D97-AF65-F5344CB8AC3E}">
        <p14:creationId xmlns:p14="http://schemas.microsoft.com/office/powerpoint/2010/main" val="36642498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35</a:t>
            </a:fld>
            <a:endParaRPr lang="en-US" dirty="0"/>
          </a:p>
        </p:txBody>
      </p:sp>
    </p:spTree>
    <p:extLst>
      <p:ext uri="{BB962C8B-B14F-4D97-AF65-F5344CB8AC3E}">
        <p14:creationId xmlns:p14="http://schemas.microsoft.com/office/powerpoint/2010/main" val="24275209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36</a:t>
            </a:fld>
            <a:endParaRPr lang="en-US" dirty="0"/>
          </a:p>
        </p:txBody>
      </p:sp>
    </p:spTree>
    <p:extLst>
      <p:ext uri="{BB962C8B-B14F-4D97-AF65-F5344CB8AC3E}">
        <p14:creationId xmlns:p14="http://schemas.microsoft.com/office/powerpoint/2010/main" val="14271305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37</a:t>
            </a:fld>
            <a:endParaRPr lang="en-US" dirty="0"/>
          </a:p>
        </p:txBody>
      </p:sp>
    </p:spTree>
    <p:extLst>
      <p:ext uri="{BB962C8B-B14F-4D97-AF65-F5344CB8AC3E}">
        <p14:creationId xmlns:p14="http://schemas.microsoft.com/office/powerpoint/2010/main" val="27565237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38</a:t>
            </a:fld>
            <a:endParaRPr lang="en-US" dirty="0"/>
          </a:p>
        </p:txBody>
      </p:sp>
    </p:spTree>
    <p:extLst>
      <p:ext uri="{BB962C8B-B14F-4D97-AF65-F5344CB8AC3E}">
        <p14:creationId xmlns:p14="http://schemas.microsoft.com/office/powerpoint/2010/main" val="3493970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3</a:t>
            </a:fld>
            <a:endParaRPr lang="en-US" dirty="0"/>
          </a:p>
        </p:txBody>
      </p:sp>
    </p:spTree>
    <p:extLst>
      <p:ext uri="{BB962C8B-B14F-4D97-AF65-F5344CB8AC3E}">
        <p14:creationId xmlns:p14="http://schemas.microsoft.com/office/powerpoint/2010/main" val="39663557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39</a:t>
            </a:fld>
            <a:endParaRPr lang="en-US" dirty="0"/>
          </a:p>
        </p:txBody>
      </p:sp>
    </p:spTree>
    <p:extLst>
      <p:ext uri="{BB962C8B-B14F-4D97-AF65-F5344CB8AC3E}">
        <p14:creationId xmlns:p14="http://schemas.microsoft.com/office/powerpoint/2010/main" val="26536985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40</a:t>
            </a:fld>
            <a:endParaRPr lang="en-US" dirty="0"/>
          </a:p>
        </p:txBody>
      </p:sp>
    </p:spTree>
    <p:extLst>
      <p:ext uri="{BB962C8B-B14F-4D97-AF65-F5344CB8AC3E}">
        <p14:creationId xmlns:p14="http://schemas.microsoft.com/office/powerpoint/2010/main" val="20647835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41</a:t>
            </a:fld>
            <a:endParaRPr lang="en-US" dirty="0"/>
          </a:p>
        </p:txBody>
      </p:sp>
    </p:spTree>
    <p:extLst>
      <p:ext uri="{BB962C8B-B14F-4D97-AF65-F5344CB8AC3E}">
        <p14:creationId xmlns:p14="http://schemas.microsoft.com/office/powerpoint/2010/main" val="2461210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42</a:t>
            </a:fld>
            <a:endParaRPr lang="en-US" dirty="0"/>
          </a:p>
        </p:txBody>
      </p:sp>
    </p:spTree>
    <p:extLst>
      <p:ext uri="{BB962C8B-B14F-4D97-AF65-F5344CB8AC3E}">
        <p14:creationId xmlns:p14="http://schemas.microsoft.com/office/powerpoint/2010/main" val="36022946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43</a:t>
            </a:fld>
            <a:endParaRPr lang="en-US" dirty="0"/>
          </a:p>
        </p:txBody>
      </p:sp>
    </p:spTree>
    <p:extLst>
      <p:ext uri="{BB962C8B-B14F-4D97-AF65-F5344CB8AC3E}">
        <p14:creationId xmlns:p14="http://schemas.microsoft.com/office/powerpoint/2010/main" val="10982181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44</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45</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46</a:t>
            </a:fld>
            <a:endParaRPr lang="en-US" dirty="0"/>
          </a:p>
        </p:txBody>
      </p:sp>
    </p:spTree>
    <p:extLst>
      <p:ext uri="{BB962C8B-B14F-4D97-AF65-F5344CB8AC3E}">
        <p14:creationId xmlns:p14="http://schemas.microsoft.com/office/powerpoint/2010/main" val="9956944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47</a:t>
            </a:fld>
            <a:endParaRPr lang="en-US" dirty="0"/>
          </a:p>
        </p:txBody>
      </p:sp>
    </p:spTree>
    <p:extLst>
      <p:ext uri="{BB962C8B-B14F-4D97-AF65-F5344CB8AC3E}">
        <p14:creationId xmlns:p14="http://schemas.microsoft.com/office/powerpoint/2010/main" val="38463926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49</a:t>
            </a:fld>
            <a:endParaRPr lang="en-US" dirty="0"/>
          </a:p>
        </p:txBody>
      </p:sp>
    </p:spTree>
    <p:extLst>
      <p:ext uri="{BB962C8B-B14F-4D97-AF65-F5344CB8AC3E}">
        <p14:creationId xmlns:p14="http://schemas.microsoft.com/office/powerpoint/2010/main" val="31798631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b="1" kern="1200" dirty="0" smtClean="0">
                <a:solidFill>
                  <a:schemeClr val="tx1"/>
                </a:solidFill>
                <a:effectLst/>
                <a:latin typeface="+mn-lt"/>
                <a:ea typeface="+mn-ea"/>
                <a:cs typeface="+mn-cs"/>
              </a:rPr>
              <a:t>احکام فردی باصبغه سازمانی</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13</a:t>
            </a:fld>
            <a:endParaRPr lang="en-US" dirty="0"/>
          </a:p>
        </p:txBody>
      </p:sp>
    </p:spTree>
    <p:extLst>
      <p:ext uri="{BB962C8B-B14F-4D97-AF65-F5344CB8AC3E}">
        <p14:creationId xmlns:p14="http://schemas.microsoft.com/office/powerpoint/2010/main" val="37905261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50</a:t>
            </a:fld>
            <a:endParaRPr lang="en-US" dirty="0"/>
          </a:p>
        </p:txBody>
      </p:sp>
    </p:spTree>
    <p:extLst>
      <p:ext uri="{BB962C8B-B14F-4D97-AF65-F5344CB8AC3E}">
        <p14:creationId xmlns:p14="http://schemas.microsoft.com/office/powerpoint/2010/main" val="9271273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51</a:t>
            </a:fld>
            <a:endParaRPr lang="en-US" dirty="0"/>
          </a:p>
        </p:txBody>
      </p:sp>
    </p:spTree>
    <p:extLst>
      <p:ext uri="{BB962C8B-B14F-4D97-AF65-F5344CB8AC3E}">
        <p14:creationId xmlns:p14="http://schemas.microsoft.com/office/powerpoint/2010/main" val="12461657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52</a:t>
            </a:fld>
            <a:endParaRPr lang="en-US" dirty="0"/>
          </a:p>
        </p:txBody>
      </p:sp>
    </p:spTree>
    <p:extLst>
      <p:ext uri="{BB962C8B-B14F-4D97-AF65-F5344CB8AC3E}">
        <p14:creationId xmlns:p14="http://schemas.microsoft.com/office/powerpoint/2010/main" val="10374073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53</a:t>
            </a:fld>
            <a:endParaRPr lang="en-US" dirty="0"/>
          </a:p>
        </p:txBody>
      </p:sp>
    </p:spTree>
    <p:extLst>
      <p:ext uri="{BB962C8B-B14F-4D97-AF65-F5344CB8AC3E}">
        <p14:creationId xmlns:p14="http://schemas.microsoft.com/office/powerpoint/2010/main" val="31567975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54</a:t>
            </a:fld>
            <a:endParaRPr lang="en-US" dirty="0"/>
          </a:p>
        </p:txBody>
      </p:sp>
    </p:spTree>
    <p:extLst>
      <p:ext uri="{BB962C8B-B14F-4D97-AF65-F5344CB8AC3E}">
        <p14:creationId xmlns:p14="http://schemas.microsoft.com/office/powerpoint/2010/main" val="5664554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58</a:t>
            </a:fld>
            <a:endParaRPr lang="en-US" dirty="0"/>
          </a:p>
        </p:txBody>
      </p:sp>
    </p:spTree>
    <p:extLst>
      <p:ext uri="{BB962C8B-B14F-4D97-AF65-F5344CB8AC3E}">
        <p14:creationId xmlns:p14="http://schemas.microsoft.com/office/powerpoint/2010/main" val="31646942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a:t>
            </a:fld>
            <a:endParaRPr lang="en-US" dirty="0"/>
          </a:p>
        </p:txBody>
      </p:sp>
    </p:spTree>
    <p:extLst>
      <p:ext uri="{BB962C8B-B14F-4D97-AF65-F5344CB8AC3E}">
        <p14:creationId xmlns:p14="http://schemas.microsoft.com/office/powerpoint/2010/main" val="2611491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a:t>
            </a:fld>
            <a:endParaRPr lang="en-US" dirty="0"/>
          </a:p>
        </p:txBody>
      </p:sp>
    </p:spTree>
    <p:extLst>
      <p:ext uri="{BB962C8B-B14F-4D97-AF65-F5344CB8AC3E}">
        <p14:creationId xmlns:p14="http://schemas.microsoft.com/office/powerpoint/2010/main" val="23040893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a:t>
            </a:fld>
            <a:endParaRPr lang="en-US" dirty="0"/>
          </a:p>
        </p:txBody>
      </p:sp>
    </p:spTree>
    <p:extLst>
      <p:ext uri="{BB962C8B-B14F-4D97-AF65-F5344CB8AC3E}">
        <p14:creationId xmlns:p14="http://schemas.microsoft.com/office/powerpoint/2010/main" val="36642498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a:t>
            </a:fld>
            <a:endParaRPr lang="en-US" dirty="0"/>
          </a:p>
        </p:txBody>
      </p:sp>
    </p:spTree>
    <p:extLst>
      <p:ext uri="{BB962C8B-B14F-4D97-AF65-F5344CB8AC3E}">
        <p14:creationId xmlns:p14="http://schemas.microsoft.com/office/powerpoint/2010/main" val="2427520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a:t>
            </a:fld>
            <a:endParaRPr lang="en-US" dirty="0"/>
          </a:p>
        </p:txBody>
      </p:sp>
    </p:spTree>
    <p:extLst>
      <p:ext uri="{BB962C8B-B14F-4D97-AF65-F5344CB8AC3E}">
        <p14:creationId xmlns:p14="http://schemas.microsoft.com/office/powerpoint/2010/main" val="14271305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4/28/2019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77979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4/28/2019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349086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4/28/2019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045960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4/28/2019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719420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8392A-857B-4FE8-A0FD-2926A50934EE}" type="datetimeFigureOut">
              <a:rPr lang="en-US" smtClean="0"/>
              <a:pPr/>
              <a:t>4/28/2019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78231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F08392A-857B-4FE8-A0FD-2926A50934EE}" type="datetimeFigureOut">
              <a:rPr lang="en-US" smtClean="0"/>
              <a:pPr/>
              <a:t>4/28/2019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890348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F08392A-857B-4FE8-A0FD-2926A50934EE}" type="datetimeFigureOut">
              <a:rPr lang="en-US" smtClean="0"/>
              <a:pPr/>
              <a:t>4/28/2019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9566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F08392A-857B-4FE8-A0FD-2926A50934EE}" type="datetimeFigureOut">
              <a:rPr lang="en-US" smtClean="0"/>
              <a:pPr/>
              <a:t>4/28/2019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10406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8392A-857B-4FE8-A0FD-2926A50934EE}" type="datetimeFigureOut">
              <a:rPr lang="en-US" smtClean="0"/>
              <a:pPr/>
              <a:t>4/28/2019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867455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4/28/2019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043915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4/28/2019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478649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F08392A-857B-4FE8-A0FD-2926A50934EE}" type="datetimeFigureOut">
              <a:rPr lang="en-US" smtClean="0"/>
              <a:pPr/>
              <a:t>4/28/2019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673320816"/>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jSitDa8b_MAhWHyRQKHWD-AScQjRwIBw&amp;url=http://viana.mihanblog.com/post/tag/%D8%AA%D8%B5%D8%A7%D9%88%DB%8C%D8%B1+%D9%85%D8%AA%D8%AD%D8%B1%DA%A9+%D8%A8%D8%B9%D8%AB%D8%AA+%D9%BE%DB%8C%D8%A7%D9%85%D8%A8%D8%B1+%D8%A7%D8%B3%D9%84%D8%A7%D9%85&amp;psig=AFQjCNHDA9DVF2m5iqAWTmTXKQK6OhkapQ&amp;ust=1462432366615421"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gi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0" descr="Amin 06 (1).jpg"/>
          <p:cNvPicPr>
            <a:picLocks noChangeAspect="1"/>
          </p:cNvPicPr>
          <p:nvPr/>
        </p:nvPicPr>
        <p:blipFill>
          <a:blip r:embed="rId3" cstate="print"/>
          <a:srcRect t="1138" b="1138"/>
          <a:stretch>
            <a:fillRect/>
          </a:stretch>
        </p:blipFill>
        <p:spPr>
          <a:xfrm>
            <a:off x="1504950" y="840560"/>
            <a:ext cx="7139016" cy="5922190"/>
          </a:xfrm>
          <a:prstGeom prst="snipRoundRect">
            <a:avLst>
              <a:gd name="adj1" fmla="val 1040"/>
              <a:gd name="adj2" fmla="val 0"/>
            </a:avLst>
          </a:prstGeom>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535" y="278650"/>
            <a:ext cx="8229600" cy="5580620"/>
          </a:xfrm>
        </p:spPr>
        <p:txBody>
          <a:bodyPr>
            <a:normAutofit/>
          </a:bodyPr>
          <a:lstStyle/>
          <a:p>
            <a:pPr marL="0" indent="0" algn="ctr">
              <a:lnSpc>
                <a:spcPct val="15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2/2-اختیارات دراضافه کاری</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س4)آيا فرماندهان، رؤسا و مديران مجازندبراي تشويق كاركنان ساعات اضافه‌كاري آنان را بيش از مقدار واقعي منظور نمايند؟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محاسبة غيرواقعي و دريافت پول در برابر ساعات اضافه‌كاري غيرواقعي جايز نيست و بايد پول‌هاي دريافت‌شده، كه بيش از استحقاق فرد بوده، بازگردانده شود، مگر اينكه قانوني وجود داشته باشد كه اين اختيار را به فرمانده يا مسئول داده باشد.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7242461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6554" y="233645"/>
            <a:ext cx="8010891"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 آيا فرماندهان مجازند به دليل عدم توانايي در پرداخت اضافه كار به كاركنان اجازه دهند كه صبح كمي ديرتر در محل كار حضور يابند؟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بر فرماندهان واجب است امور حقوقي و معيشتي كاركنان را مطابق با قانون و مقررات استخدامي تأمين نمايند و بر كاركنان نيز لازم است شئون نيروهاي مسلح را حفظ كرده، از هرگونه كاري كه برخلاف مقررات باشد اجتناب ورزند،ودرفرض سوال اگر قوانين و مقررات چنين اختياري به فرمانده داده باشد جايز است و الا جايز نيست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25396837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535" y="818710"/>
            <a:ext cx="8229600"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6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س5)آیافرماندهان مجازندبه کارکنان بدون انجام کاراضافی وادعای ضرورت حضوردرمحل کاراضافه کاری پرداخت نمایند؟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6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ج) اگر حضورکارکنان در محل كار في‌نفسه از وظايف سازماني فرد يا در اجراي دستور مافوق باشد، واجب است و حقوق دريافتي در قبال آن جایز است. امّا چنانچه جزو وظايف سازماني وي يا اجراي دستور مافوق نباشد، آنچه در قبال اضافه‌كاري دريافت مي‌شود جایزنیست و موجب ضمان 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2189339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233645"/>
            <a:ext cx="8640960" cy="6255694"/>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6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 آيا فرمانده مجاز است به بهانة كمبود بودجه ميزان حق مأموريت را كمتر از مقدار مصوّب پرداخت نمايد؟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6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ج) حقوق كاركنان و نيروها بايد مطابق مقرّرات پرداخته شود و چنانچه به علت كمبود بودجه تمام يا بخشي از آن پرداخته نشد، بايد در اولين فرصت با تأمين بودجه به آنان پرداخت گردد.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16307069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1550" y="998730"/>
            <a:ext cx="7560840" cy="5855449"/>
          </a:xfrm>
          <a:prstGeom prst="rect">
            <a:avLst/>
          </a:prstGeom>
        </p:spPr>
        <p:txBody>
          <a:bodyPr wrap="square">
            <a:spAutoFit/>
          </a:bodyPr>
          <a:lstStyle/>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س7)آيا فرمانده مجاز است حق ماموریت نیروها راکمتر ازمقدار استحقاق آنهاپرداخت وبقیه رادرجاهای دیگر مانند  ساخت حسينيه در يگان مصرف نماید؛حکم نماز خواندن در اين حسينيه چیست؟                                                                                                                                 ج) بر فرماندهان واجب است حق مأموريت نيروها را برابر مقررات پرداخت كنند و تصرف در حقوق قانوني نيروها بدون رضايت آنان جايز نيست. بنابراين، فرمانده نسبت به مقداري كه از حق مأموريت آنان كسر كرده ضامن است. اما نماز خواندن در حسينيه اشكال ندارد.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6465108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6535" y="233264"/>
            <a:ext cx="8640960" cy="66247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pPr>
            <a:r>
              <a:rPr lang="fa-IR" sz="2400" b="1" cap="all" dirty="0">
                <a:ln w="0"/>
                <a:solidFill>
                  <a:srgbClr val="7030A0"/>
                </a:solidFill>
                <a:cs typeface="B Nazanin" pitchFamily="2" charset="-78"/>
              </a:rPr>
              <a:t>س8) آيا فرمانده يك يگان نظامي مي‌تواند بدون پرداخت حق مأموريت و اضافه‌كاري نيروها را مجبور به كار كند؟</a:t>
            </a:r>
          </a:p>
          <a:p>
            <a:pPr algn="ctr" rtl="1">
              <a:lnSpc>
                <a:spcPct val="150000"/>
              </a:lnSpc>
            </a:pPr>
            <a:r>
              <a:rPr lang="fa-IR" sz="2400" b="1" cap="all" dirty="0">
                <a:ln w="0"/>
                <a:solidFill>
                  <a:srgbClr val="7030A0"/>
                </a:solidFill>
                <a:cs typeface="B Nazanin" pitchFamily="2" charset="-78"/>
              </a:rPr>
              <a:t>ج. تمرّد جايز نيست و بر مسئولان و فرماندهان نيز واجب است در حدّ وظيفة قانوني خود براي استيفاي حقوق نيروهاي تحت امر خود اقدام نمايند.</a:t>
            </a:r>
          </a:p>
        </p:txBody>
      </p:sp>
    </p:spTree>
    <p:extLst>
      <p:ext uri="{BB962C8B-B14F-4D97-AF65-F5344CB8AC3E}">
        <p14:creationId xmlns:p14="http://schemas.microsoft.com/office/powerpoint/2010/main" val="34982006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863715"/>
            <a:ext cx="8055896" cy="6501780"/>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3/2-اختیارات درتسهیلات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س9)آيا فرمانده ومدیران مجازند براساس تشخيص خود در استفاده از تسهيلات رفاهي، بهداشتي و درماني بين كاركنان، خارج از ضوابط، استثنا يا تبعيض قايل شوند؟                                                                                                                                                                 ج) همة كاركنان محترم در نظام جمهوري اسلامي حق استفاده از تسهيلات مذكور را در محدودة مقررات و ضوابط دارند و چنانچه اعطاي تسهيلات خارج از ضوابط و استثنا يا تبعيض باشد و موجب تضييع بيت‌المال يا حقوق ديگران گردد، جايز نيست، مگر اينكه قانوني وجود داشته باشد كه اين اجازه و اختيار را به فرمانده يا مسئول داده باشد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86804124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603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3600" b="1" cap="all" dirty="0">
                <a:ln w="0"/>
                <a:solidFill>
                  <a:srgbClr val="7030A0"/>
                </a:solidFill>
                <a:cs typeface="B Nazanin" pitchFamily="2" charset="-78"/>
              </a:rPr>
              <a:t>4/2-اختیارات درتشویقات</a:t>
            </a:r>
          </a:p>
          <a:p>
            <a:pPr algn="ctr" rtl="1">
              <a:lnSpc>
                <a:spcPct val="150000"/>
              </a:lnSpc>
              <a:defRPr/>
            </a:pPr>
            <a:r>
              <a:rPr lang="fa-IR" sz="3600" b="1" cap="all" dirty="0">
                <a:ln w="0"/>
                <a:solidFill>
                  <a:srgbClr val="7030A0"/>
                </a:solidFill>
                <a:cs typeface="B Nazanin" pitchFamily="2" charset="-78"/>
              </a:rPr>
              <a:t>س10)معیاردراختيار فرماندهان جهت تشويق، پرداخت عيدي، هدايا و كمك بلاعوض به پرسنلِ نيازمند براساس تشخيص خود چیست؟                                                                                                                                                      ج) صرف بيت‌المال براي موارد فوق، بايد براساس مقررات سازماني و اختيارات قانوني فرماندهان باشد و در غير اين صورت، جايز نيست و موجب ضمان است</a:t>
            </a:r>
          </a:p>
        </p:txBody>
      </p:sp>
    </p:spTree>
    <p:extLst>
      <p:ext uri="{BB962C8B-B14F-4D97-AF65-F5344CB8AC3E}">
        <p14:creationId xmlns:p14="http://schemas.microsoft.com/office/powerpoint/2010/main" val="31670283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1550" y="1088740"/>
            <a:ext cx="7560841" cy="4558875"/>
          </a:xfrm>
        </p:spPr>
        <p:txBody>
          <a:bodyPr>
            <a:noAutofit/>
          </a:bodyPr>
          <a:lstStyle/>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س11)اهدای جوائز ازبیت المال توسط فرماندهان، رؤسا و مديران سازمان براي تشويق كاركنان يا قدرداني از افراد خارج از سازمان چه حکمی دارد؟                                                                                                                                                                                   ج)استفاده از بيت‌المال به مواردي اختصاص دارد كه در قوانين و مقررات تعريف شده است و صرف آن در موارد ديگر جايز نيست و موجب ضمان است، مگر مواردي كه جايزه و تشويق در برنامه و بودجه سازمان مصوّب شده باشد.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61001627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873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ct val="2000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319027" y="773705"/>
            <a:ext cx="8505945" cy="2816156"/>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5/2-اختیارات درجابجایی بودجه</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س12)جابه‌جايي اعتبارات مالي جهت راه‌اندازي امور سازمان چه حكمي دارد؟                                                                                         ج) مصرف نمودن بودجه و اموال دولتي در غير مواردي كه اجازه داده شده جايز نيست و درحكم غصب و موجب ضمان مي‌باشد، مگرآنكه با اجازة قانوني مسئول بالاتر باشد.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2645500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s5.picofile.com/file/8161617168/%D9%85%D8%AA%D8%AD%D8%B1%DA%A9_%D9%BE%DB%8C%D8%A7%D9%85%D8%A8%D8%B1_129_.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371600"/>
            <a:ext cx="6248400" cy="40767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DCAF145E0CAXW3KJ5CA7211NDCASSHA5DCA13HM3RCAHJ7WGYCATGI4JACA110GJ7CA1SA0MICALPZBOVCAD5K7GHCAA3JNIICAZ78CC3CAXG33GSCANKEK8YCA23E20TCAXB6C6ECAMZQ19TCAES1EQLCARR15CN.jpg"/>
          <p:cNvPicPr>
            <a:picLocks noChangeAspect="1" noChangeArrowheads="1"/>
          </p:cNvPicPr>
          <p:nvPr/>
        </p:nvPicPr>
        <p:blipFill>
          <a:blip r:embed="rId5" cstate="print"/>
          <a:srcRect/>
          <a:stretch>
            <a:fillRect/>
          </a:stretch>
        </p:blipFill>
        <p:spPr bwMode="auto">
          <a:xfrm>
            <a:off x="0" y="0"/>
            <a:ext cx="1513273" cy="113349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80430739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881590" y="394694"/>
            <a:ext cx="7020780"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س13)آیا به تشخيص و صلاحديد فرماندهي ناحيه مي توان بودجه هاي يك بخش را در قسمت ديگر هزينه كرد؟                                            </a:t>
            </a:r>
            <a:endPar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ج)بودجه و اعتبارات بايد در همان موارد مصوب و تخصيص يافته هزينه شود و مصرف آن بدون هماهنگي و اذن قانوني جايز نيست و موجب ضمان خواهد بود.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س14) مقدار و چگونگي تدبير يك مسئول در جابجايي هزينه هاي سازمان، درچه حدی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مقدار و چگونگي تدبير يك مسئول در حدّ اختياراتي است كه به وي داده شده است و هيچ مسئولي خارج از اختيارات خود نمي تواند تدبير و اقدام نمايد.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60492966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1550" y="2753925"/>
            <a:ext cx="846094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dirty="0"/>
              <a:t> </a:t>
            </a:r>
            <a:r>
              <a:rPr lang="en-US" dirty="0"/>
              <a:t/>
            </a:r>
            <a:br>
              <a:rPr lang="en-US" dirty="0"/>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س15) برخي مواقع از پول‌هايي كه براي يك پروژه تخصيص داده شده به‌علت صرفه‌جويي مقاديري اضافه مي‌آيد كه به تشخيص مسئول در مواردي ديگر هزينه مي‌گردد، حكم اين موارد چيست؟                                                                                                                              ج) اگر در قوانين و مقررات چنين اختياري به مسئول داده شده باشد اشكال ندارد؛ در غيراين صورت در حكم غصب و موجب ضمان است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س16) در جابه‌جايي اعتبارات ،توسط فرماندهان ومدیران، تكليف مجریان  چيست؟                                                                               </a:t>
            </a:r>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ج)هرچند جابه‌جايي اعتبارات درغیرمواردی که قانوناجزو اختیارات فرماندهان شناخته شده است،جايز نيست ؛امّا وظيفة مجریان در‌صورتي‌كه يقين به تخلّف از مقررات ندارند، اطاعت از دستور فرماندهي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424467188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575" y="2184400"/>
            <a:ext cx="7425826"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20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س17)چنانچه فرمانده يا مدير نظرش اين باشد كه مصلحت سازمان و پيشرفت سريع امور اقتضاي جابجايي كدهاي بودجه را دارد، آيا مي‌تواند دستور جابجايي كدها را بدهد؟                                                                                                                                                                  ج) اگر در قوانين و مقررات چنين اختياري به مسئول يا مسئول بالاتر او داده باشد، اشكال ندارد. در غير اين صورت، جابجايي و تصرف در حكم غصب و موجب ضمان مي‌باشد.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19847903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188640"/>
            <a:ext cx="8685965" cy="4558875"/>
          </a:xfrm>
        </p:spPr>
        <p:txBody>
          <a:bodyPr>
            <a:noAutofit/>
          </a:bodyPr>
          <a:lstStyle/>
          <a:p>
            <a:pPr marL="0" indent="0" algn="ctr">
              <a:lnSpc>
                <a:spcPct val="15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6/2-اختیارات فرماندهی  درتغییرکاربری امکانات بیت المال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س18)آيا فرماندهان و مسؤولين مي‌توانند خودروهاي سازماني را، تغيير كاربردي دهند، مثلاً كمپرسي را به تانكر آب يا سوخت تبديل نمايند؟                                                                                                                                             ج) استفاده ومصرف بيت المال در هر كاري غير از آنچه كه قانوناً معين گرديده جايز نيست و موجب ضمان 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93054557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530" y="1223755"/>
            <a:ext cx="8667454"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7/2-اختیارات فرماندهی درگذشت ازخسارات</a:t>
            </a: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س19)آيا فرماندهان اجازه دارند فردي را كه به علت سهل‌انگاري به سازمان ضرر زده است به بهانة فقر يا مشكل مالي از پرداخت خسارت به سازمان معاف كنند؟</a:t>
            </a: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اگر فرد مذكور مقصر شناخته شود و بتواند با امهال يا تقسيط خسارت وارده را بپردازد، نمي‌توانند او را معاف كنند، اما اگر نتواند به هر صورت ممكن خسارت وارده را بپردازد، از مصاديق معسر خواهد بود، كه بايد مطابق احكام معسر با او رفتار شود.</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5555561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6515" y="233645"/>
            <a:ext cx="8730969"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8/2-اختیارات درنظارت برزیرمجموعه</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س1)كسب خبر فرمانده از زير مجموعه خود، با هدف آگاهى از نحوه عملكرد زيردستان، به لحاظ شرعى چه حكمى دارد؟                                                                                                                   ج)كسب خبر در خصوص مسائل كارى، در حد اختيارات قانونى اشكال ندارد؛ ولى تجسس و تفحص از مسائل اخلاقى و اسرار شخصى افراد و اعلام آن جايز نيست.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س2)درمواردی که کارکنان ، موجب ايراد خسارت به اموال بيت المال شوند، وظيفه فرماندهان در اين خصوص چيست؟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ج)فرد مقصر بايد جبران نمايد و فرماندهان- علاوه بر پيگيرى جدّى جبران خسارت- بايد نظارت كنند و اجازه ايراد خسارت به اموال بيت المال را ندهند.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32598999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1530" y="818710"/>
            <a:ext cx="8460939"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3)خسارت  به بیت المال یا کارکنان به خاطرتصمیم اشتباه فرماندهان</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س1)فرماندهي بر اثر نداشتن تجربة كاري دستوري مي‌دهد كه سبب زيان و ضرر ساختماني ـ علي‌الخصوص مالي ـ شده است. حكم آن چيست؟                                                                                                                                               ج) در فرض سؤال، نسبت به زيان و ضرر وارده ضامن 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3448037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535" y="278650"/>
            <a:ext cx="8229600" cy="5580620"/>
          </a:xfrm>
        </p:spPr>
        <p:txBody>
          <a:bodyPr>
            <a:normAutofit fontScale="92500" lnSpcReduction="10000"/>
          </a:bodyPr>
          <a:lstStyle/>
          <a:p>
            <a:pPr marL="0" indent="0" algn="ctr">
              <a:lnSpc>
                <a:spcPct val="150000"/>
              </a:lnSpc>
              <a:buNone/>
            </a:pP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س2</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فرمانده يا مدير دستوري مي‌دهد كه موجب خسارت يا صدمه بر نيروها مي‌شود ،تکلیف چیست؟</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اگر صدور دستور با رعايت ضوابط و مقررات و بررسي و دقت لازم در همة ابعاد مأموريت باشد، فرمانده تكليفي ندارد. در غير اين صورت، مسئول خواهد بود</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en-US"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 3)درصورتي‌كه كم‌توجهي مسئولان منجر به ايجاد خسارت جاني يا مالي به كاركنان شود، حكمش چيست؟</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شرعاً حرام و موجب ضمان است</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8189870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6526" y="233645"/>
            <a:ext cx="8505944" cy="6255694"/>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60000"/>
              </a:lnSpc>
              <a:buNone/>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س4)اگر محرز شود كه تخلف عمدي فرماندهان و مسئولان نظامي باعث خسارت به كاركنان شده است، وظيفة سازمان چيست؟</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60000"/>
              </a:lnSpc>
              <a:buNone/>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احقاق حقوق كاركنان و برخورد قانوني با فرماندهان و مسئولان متخلف، واجب است</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en-US"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60000"/>
              </a:lnSpc>
              <a:buNone/>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60000"/>
              </a:lnSpc>
              <a:buNone/>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س5)کوتاهی در ايجاد وحدت بين نيروهاي مسلح از جانب فرماندهان چه حكمي دارد؟</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60000"/>
              </a:lnSpc>
              <a:buNone/>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حفظ و ايجاد وحدت بين نيروهاي مسلح وظيفة همة كاركنان اين نيروهاست و هرگونه كوتاهي دراين‌زمينه حرام </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a:t>
            </a:r>
            <a:endParaRPr lang="en-US"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60000"/>
              </a:lnSpc>
              <a:buNone/>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60000"/>
              </a:lnSpc>
              <a:buNone/>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 6) چشم‌پوشي فرماندهان از تخلفات كاركنان چه حكمي دارد؟</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60000"/>
              </a:lnSpc>
              <a:buNone/>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چشم‌پوشي اگر در محدودة اختيارات فرمانده باشد، جايز است، اما چشم‌پوشي نابجا، علاوه بر حرمت شرعي، موجب ضمان است</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80765848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anim calcmode="lin" valueType="num">
                                      <p:cBhvr>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1530" y="278650"/>
            <a:ext cx="8730970" cy="558614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4)برخوردفرماندهان باتخلفات وجرائم</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س1)آیا فرماندهان درتخلفات انضباطی مي‌توانند گذشت يا اغماض نمايند؟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فرماندهان درمورد تخلفات انضباطي همان‌طوري كه درحدود اختيارات قانوني مي‌توانند متخلف را تنبيه كنند، درصورت مصلحت مي‌توانند متخلف را مورد عفو قرار دهند؛ اما در مورد جرايم چنين اختياري ندارند.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5)اقدامات خارج از برنامه های ابلاغی وسلیقه ای توسط فرماندهان</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 آيا فرماندهان و مسئولين مجاز هستند خارج از برنامه هاي ابلاغي رده ها مافوق به صورت سليقه اي عمل نمايند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عمل برخلاف مقررات و دستور قانوني مافوق بصورت سليقه اي ونيز تنظيم اسناد برخلاف ضوابط و مقررات جايز نيست و چه بسا موجب ضمان شود.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73578990"/>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 calcmode="lin" valueType="num">
                                      <p:cBhvr>
                                        <p:cTn id="39" dur="1000" fill="hold"/>
                                        <p:tgtEl>
                                          <p:spTgt spid="4">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4">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4">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4">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4">
                                            <p:txEl>
                                              <p:pRg st="5" end="5"/>
                                            </p:txEl>
                                          </p:spTgt>
                                        </p:tgtEl>
                                        <p:attrNameLst>
                                          <p:attrName>style.visibility</p:attrName>
                                        </p:attrNameLst>
                                      </p:cBhvr>
                                      <p:to>
                                        <p:strVal val="visible"/>
                                      </p:to>
                                    </p:set>
                                    <p:anim calcmode="lin" valueType="num">
                                      <p:cBhvr>
                                        <p:cTn id="47" dur="1000" fill="hold"/>
                                        <p:tgtEl>
                                          <p:spTgt spid="4">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4">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4">
                                            <p:txEl>
                                              <p:pRg st="5" end="5"/>
                                            </p:txEl>
                                          </p:spTgt>
                                        </p:tgtEl>
                                        <p:attrNameLst>
                                          <p:attrName>style.rotation</p:attrName>
                                        </p:attrNameLst>
                                      </p:cBhvr>
                                      <p:tavLst>
                                        <p:tav tm="0">
                                          <p:val>
                                            <p:fltVal val="90"/>
                                          </p:val>
                                        </p:tav>
                                        <p:tav tm="100000">
                                          <p:val>
                                            <p:fltVal val="0"/>
                                          </p:val>
                                        </p:tav>
                                      </p:tavLst>
                                    </p:anim>
                                    <p:animEffect transition="in" filter="fade">
                                      <p:cBhvr>
                                        <p:cTn id="50"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7" name="Picture 3" descr="E:\متفرقه\مراسم رابطین\آذر\عكس\آقا.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76147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fade">
                                      <p:cBhvr>
                                        <p:cTn id="7" dur="2000"/>
                                        <p:tgtEl>
                                          <p:spTgt spid="67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344763" y="863715"/>
            <a:ext cx="8802470" cy="4562788"/>
          </a:xfrm>
          <a:prstGeom prst="rect">
            <a:avLst/>
          </a:prstGeom>
        </p:spPr>
        <p:txBody>
          <a:bodyPr wrap="square">
            <a:spAutoFit/>
          </a:bodyPr>
          <a:lstStyle/>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6)رعایت سلسله مراتب</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س1)کارمندی که دستوري از سوي فرماندهي دریافت کرده ولی می داند  از عهده‌ ماموریت تفویضی  برنمي‌آيد ،تکلیفش چیست؟</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ج)بايد نظر و تشخيص خود را اعلام نماید و پس از اعلام اگر دستور به قوّت خود باقي بود، بايد  ‌بپذيرد و در انجام كار نيز واجب است حداكثر تلاش خود را بنمايد. در اين صورت تكليف خود را انجام داده و بقيّه مسئوليت بعهده ديگران است.</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9505599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3200" dirty="0"/>
              <a:t>2) فحش دادن در فضای دوستانه مجازی با انگیزه شوخی، چنانچه موجب </a:t>
            </a:r>
            <a:r>
              <a:rPr lang="fa-IR" sz="3200" dirty="0" err="1"/>
              <a:t>ایذاء</a:t>
            </a:r>
            <a:r>
              <a:rPr lang="fa-IR" sz="3200" dirty="0"/>
              <a:t> و یا اشاعه فحشاء و یا </a:t>
            </a:r>
            <a:r>
              <a:rPr lang="fa-IR" sz="3200" dirty="0" err="1"/>
              <a:t>مفسده</a:t>
            </a:r>
            <a:r>
              <a:rPr lang="fa-IR" sz="3200" dirty="0"/>
              <a:t> قابل توجه دیگری شود جایز نیست</a:t>
            </a:r>
            <a:r>
              <a:rPr lang="en-US" sz="3200" dirty="0"/>
              <a:t>. </a:t>
            </a:r>
            <a:r>
              <a:rPr lang="fa-IR" sz="3200" dirty="0"/>
              <a:t>(</a:t>
            </a:r>
            <a:r>
              <a:rPr lang="en-US" sz="3200" dirty="0"/>
              <a:t> 865432 </a:t>
            </a:r>
            <a:r>
              <a:rPr lang="fa-IR" sz="3200" dirty="0"/>
              <a:t>همان</a:t>
            </a:r>
            <a:r>
              <a:rPr lang="en-US" sz="3200" dirty="0"/>
              <a:t>   </a:t>
            </a:r>
            <a:r>
              <a:rPr lang="fa-IR" sz="3200" dirty="0"/>
              <a:t>17/2/1397)</a:t>
            </a:r>
            <a:endParaRPr lang="en-US" sz="3200" dirty="0"/>
          </a:p>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341531" y="257146"/>
            <a:ext cx="8460940" cy="3916457"/>
          </a:xfrm>
          <a:prstGeom prst="rect">
            <a:avLst/>
          </a:prstGeom>
        </p:spPr>
        <p:txBody>
          <a:bodyPr wrap="square">
            <a:spAutoFit/>
          </a:bodyPr>
          <a:lstStyle/>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س2)تبعيت از مافوق در صورتي كه مغاير با قانون يا شرع باشد چگونه است؟</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ج)دستورات بايد مطابق با موازين شرعي و قوانين و مقررات نظام اسلامي باشد تا لازم الاجرا باشد درعین حال، وظيفه كاركنان عمل طبق دستور مسئول مافوق است و در صورت دستور خلاف، نهي از منكر نمايد و در صورت عدم تأثير بايد به مسئول بالاتر گزارش دهد</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7549151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3525" y="1043735"/>
            <a:ext cx="9144000" cy="554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ct val="1500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96525" y="53625"/>
            <a:ext cx="8693950" cy="6555641"/>
          </a:xfrm>
          <a:prstGeom prst="rect">
            <a:avLst/>
          </a:prstGeom>
        </p:spPr>
        <p:txBody>
          <a:bodyPr wrap="square">
            <a:spAutoFit/>
          </a:bodyPr>
          <a:lstStyle/>
          <a:p>
            <a:pPr algn="ctr" rtl="1">
              <a:lnSpc>
                <a:spcPct val="150000"/>
              </a:lnSpc>
              <a:spcBef>
                <a:spcPct val="20000"/>
              </a:spcBef>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7)کوتاهی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فرماندهی درامر آموزش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 ) اگر فرمانده، رئيس يا مدير نسبت به ارتقاي آموزش‌هاي عقيدتي، سياسي و تخصصي يگان تحت امرش كوتاهي كند، چه حكمي دارد و وظيفة ديگران نسبت به او چيست؟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چنانچه اين امر از وظايف قانوني او باشد،  كوتاهي در انجام آن جايز نيست و ديگران نيز وظيفه دارند به وي تذكر دهند.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8)کوتاهی مسئولین درترفیع نیروها</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س)گاهي اوقات مسئولان ذي‌ربط براي ترفيع نيروها به‌موقع عمل نمي‌كنند، حكم آن چيست؟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ج)بر مسئولان واجب است به وظايف قانوني خود عمل كنند و چنانچه اهمال شود و حقي از كسي ضايع گردد، موجب ضمان است.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1345301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1540" y="117693"/>
            <a:ext cx="8415935" cy="6140142"/>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9)صدورحکم صوری برای جایگاهها ازطرف مسئولان</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س1)حكم صدور گواهي صوري براي جايگاه و دريافت مزاياي آن را بيان كنيد؟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صدورگواهي براي جايگاه صوري جايز نيست و پرداخت و دريافت حقوق و مزايا براساس آن نيز شرعاً اشكال داشته و موجب ضمان مي‌گردد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س2) بكارگيري كاركنان در جايگاهي كه در آن كار نمي كنند و مزاياي آنها از شغل ديگري پرداخت مي شود و براي نيرو جنبه دستوري دارد براي دستوردهنده چه حكمي دارد؟                                                                                                                                                          ج) دريافت حقوق و مزاياي جايگاهي كه محل خدمت فرد نيست جايز نيست و آنچه بعنوان جايگاه دريافت نموده است بايد برگرداند مگر آنكه ضابطه و مجوزي براي اين موضوع بوده باشد كه در اين صورت حكم شرعي تابع ضوابط و مقررات است.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32410680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6514" y="413665"/>
            <a:ext cx="8820979" cy="5009064"/>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rtl="1"/>
            <a:r>
              <a:rPr lang="ar-SA" dirty="0"/>
              <a:t> </a:t>
            </a:r>
            <a:endParaRPr lang="en-US" dirty="0"/>
          </a:p>
          <a:p>
            <a:pPr algn="ctr" rtl="1">
              <a:lnSpc>
                <a:spcPct val="150000"/>
              </a:lnSpc>
              <a:spcBef>
                <a:spcPct val="20000"/>
              </a:spcBef>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س3) آيا مسئولين مي توانند براي مديراني كه در جايگاهي كه حكم صادر و حقوق آنرا دريافت مي نمايد در جايي ديگر بكارگيري نمايند؟                                                                                                                             ج)جابجائي افراد، امكانات و اعتبارات در سازمان بايد براساس ضوابط و مقررات و مجوز لازم از سوي مقام مسئول باشد و هرگونه اقدام در اين زمينه بدون مجوز خلاف شرع و موجب ضمان است. همچنين صدور حكم صوري و غير واقعي براي افراد جايز نيست و اخذ حقوق اضافه بابت جايگاه غير واقعي از مصاديق «اكل مال به باطل» است كه طبعاً خود فرد نيز دراين زمينه تكليف دارد و در صورت عدم توجّه، پس از اطلاع از حكم شرعي بايد وجوه دريافتي بابت جايگاه كاذب را به سازمان برگرداند و نسبت به اصل حقوق و خدمت در محل غير مجاز نيز با مسئولين صاحب اختيار مصالحه و حلّ و فصل نمايد و در صورتيكه خود فرد وجوه دريافتي را به سازمان برنگرداند، درج كننده شغل و جايگاه غيرواقعي در فرم، مسئول و ضامن است و بايد خسارت سازمان را جبران نمايد.</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59251983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603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1"/>
            <a:r>
              <a:rPr lang="fa-IR" sz="2800" dirty="0"/>
              <a:t>4)استفاده از شبکه های اجتماعی  که </a:t>
            </a:r>
            <a:r>
              <a:rPr lang="fa-IR" sz="2800" dirty="0" err="1" smtClean="0"/>
              <a:t>موجلاق</a:t>
            </a:r>
            <a:r>
              <a:rPr lang="fa-IR" sz="2800" dirty="0" smtClean="0"/>
              <a:t> </a:t>
            </a:r>
            <a:r>
              <a:rPr lang="fa-IR" sz="2800" dirty="0"/>
              <a:t>و جدایی زن و شوهر شود، جایز نیست</a:t>
            </a:r>
            <a:r>
              <a:rPr lang="en-US" sz="2800" dirty="0"/>
              <a:t>   . </a:t>
            </a:r>
            <a:r>
              <a:rPr lang="fa-IR" sz="2800" dirty="0"/>
              <a:t>(</a:t>
            </a:r>
            <a:r>
              <a:rPr lang="fa-IR" sz="2800" dirty="0" err="1"/>
              <a:t>استفتاءازدفتر</a:t>
            </a:r>
            <a:r>
              <a:rPr lang="fa-IR" sz="2800" dirty="0"/>
              <a:t> مقام معظم رهبری،29/11/1394)</a:t>
            </a:r>
            <a:endParaRPr lang="en-US" sz="2800" dirty="0"/>
          </a:p>
          <a:p>
            <a:pPr rtl="1"/>
            <a:r>
              <a:rPr lang="fa-IR" sz="2800" dirty="0"/>
              <a:t>5) دیدن فیلمهای مستهجن توسط زن </a:t>
            </a:r>
            <a:r>
              <a:rPr lang="fa-IR" sz="2800" dirty="0" err="1"/>
              <a:t>وشوهر</a:t>
            </a:r>
            <a:r>
              <a:rPr lang="fa-IR" sz="2800" dirty="0"/>
              <a:t>  که موجب </a:t>
            </a:r>
            <a:r>
              <a:rPr lang="fa-IR" sz="2800" dirty="0" err="1" smtClean="0"/>
              <a:t>تحری</a:t>
            </a:r>
            <a:r>
              <a:rPr lang="fa-IR" sz="2800" dirty="0" smtClean="0"/>
              <a:t> </a:t>
            </a:r>
            <a:r>
              <a:rPr lang="fa-IR" sz="2800" dirty="0"/>
              <a:t>شهوت شود، جایز نیست</a:t>
            </a:r>
            <a:r>
              <a:rPr lang="en-US" sz="2800" dirty="0"/>
              <a:t>. </a:t>
            </a:r>
            <a:r>
              <a:rPr lang="fa-IR" sz="2800" dirty="0"/>
              <a:t>(اجوبه،س1200)</a:t>
            </a:r>
            <a:endParaRPr lang="en-US" sz="2800" dirty="0"/>
          </a:p>
          <a:p>
            <a:pPr rtl="1"/>
            <a:r>
              <a:rPr lang="fa-IR" sz="2800" dirty="0"/>
              <a:t>6) اگر استفاده از فضای مجازی، شبکه های اجتماعی و بازیهای اینترنتی، موجب اذیت و آزار والدین شود، حرام و گناه است.</a:t>
            </a:r>
            <a:endParaRPr lang="en-US" sz="2800" dirty="0"/>
          </a:p>
        </p:txBody>
      </p:sp>
      <p:sp>
        <p:nvSpPr>
          <p:cNvPr id="2" name="Rectangle 1"/>
          <p:cNvSpPr/>
          <p:nvPr/>
        </p:nvSpPr>
        <p:spPr>
          <a:xfrm>
            <a:off x="476544" y="908720"/>
            <a:ext cx="8415935" cy="5955476"/>
          </a:xfrm>
          <a:prstGeom prst="rect">
            <a:avLst/>
          </a:prstGeom>
        </p:spPr>
        <p:txBody>
          <a:bodyPr wrap="square">
            <a:spAutoFit/>
          </a:bodyPr>
          <a:lstStyle/>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10)بکارگیری  یک نفر درچندین شغل توسط مدیران</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س)به كارگيرى يك نفر در چندين شغل، به لحاظ شرعى چه حكمى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ج)ملاك در اين رابطه، قانون و مقررات و اختيارات قانونى مسئولان و توانايى فرد مذكور است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11)بکارگیری نیروهای غیرمتخصص درانجام امور</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س)در برخي از جاها از افراد غير متخصص در انجام امور استفاده مي شود كه موجب بروز حوادثي مي شود آيا اين كار جايز است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ج)به كارگيري نيروها در غير رشته تخصصي خلاف ضوابط و مقررات بوده و جايز نيست ودر صورت واگذاري مسئوليت با علم به عدم توانايي نيرو از ناحيه فرمانده، بكارگيرنده مسئول مي باشد .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4685305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545" y="278650"/>
            <a:ext cx="8145906" cy="4558875"/>
          </a:xfrm>
        </p:spPr>
        <p:txBody>
          <a:bodyPr>
            <a:noAutofit/>
          </a:bodyPr>
          <a:lstStyle/>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12)بکارگیری نیروهای فاقدصلاحیت اخلاقی درکارها</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س)واگذاري مسئوليت به افرادي كه صلاحيت اخلاقي ندارند و يا نسبت به رعايت بيت‌المال مقيّد نيستند، چه صورت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ج)واگذاري مسئوليت به چنين افرادي كه خطر ابتلاي به معصيت و گناه را در بردارد، جايز نيست و چنين فردي شرعاً مجاز به تصدّي اينگونه امور نيست.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2194688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1540" y="-81390"/>
            <a:ext cx="8521689" cy="6694140"/>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13)بکارگیری نیروها ازطریق رابطه ای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س1)بكارگيري نيرو به سفارش بعضي از مسئولين چه حكمي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ج)اگر پس از معرفي افراد از سوي كسي طبق ضوابط و مقررات استخدامي گزينش انجام شود، حق كسي تضييع نگردد و فرد صلاحيت لازم را دارا باشد، معرفي اشكال ندارد و در غير اين صورت جايز نيست.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س2)حكم حقوق و مزاياي فردي كه با واسطه افراد ذي نفوذ و بدون رعايت شرايط استخدام ، وارد سازمان شده و فعلاً مشغول خدمت مي باشد چيست ؟                                                                                                                                                                                           ج)اگر معلومات و ديگر شرايط در فرد بكارگرفته شده و استخدام شده در حد لازم وجود داشته باشد ، دريافت حقوق اشكال ندارد هرچند استخدام از طريق مذكور كار درستي نباشد. اما اگر سطح تحصيلات و تخصص فرد در حدي كه لازم است نبوده ، حقوقي كه از اين طريق دريافت مي كند در قبال كاري كه شرايط لازم را ندارد ، اشكال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2342660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251520" y="1611982"/>
            <a:ext cx="8640960" cy="39241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14)جلوگیری مسئولین ازحضورنیروهادر برنامه های ابلاغی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س)ِآيا مسئولین مجاز به جلوگیری حضور نیروها دربرنامه های ابلاغی هستند ؟ حقوق افرادي كه در ساعات ورزش بدون هيچ عذري شركت نمي كنند اشكال شرعي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مسئولین مجاز به باین امرنیستند مگر مصلحت سازمان اقتضانمایدومجاز به جلوگیری باشند  ونیروها به مقداري كه شخصا تخلف نموده و در برنامه ابلاغي شركت نكرده باشند،مديون هستند و بايد به سپاه برگردانند.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61298315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921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4800"/>
              </a:lnSpc>
              <a:defRPr/>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656565" y="692150"/>
            <a:ext cx="8325924" cy="4478149"/>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15)مجبورکردن نیروبه پذیرش بیش ازیک مسئولیت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س)آيا سازمان مي تواند فردي را مجبور به گرفتن دو يا سه مسئوليت كاري كند در حالي كه در يك مسئوليت، حقوق به وي داده مي شود و يك حكم مسئوليت دريافت كرده است؟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ج)لازم است در بكارگيري كاركنان مصالح سازمان و همچنين توانايي فرد و جايگاه سازماني و حقوق قانوني نيرو مورد توجه مسئولين و فرماندهان قرار گيرد تا حقي از حقوق آنان تضييع نگردد و از حقوق و مزاياي قانوني مربوطه بهره مند گردد.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6881311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403775"/>
            <a:ext cx="8229600" cy="1409700"/>
          </a:xfrm>
          <a:effectLst>
            <a:glow rad="63500">
              <a:schemeClr val="accent1">
                <a:satMod val="175000"/>
                <a:alpha val="40000"/>
              </a:schemeClr>
            </a:glow>
          </a:effectLst>
        </p:spPr>
        <p:txBody>
          <a:bodyPr>
            <a:noAutofit/>
          </a:bodyPr>
          <a:lstStyle/>
          <a:p>
            <a:pPr>
              <a:lnSpc>
                <a:spcPct val="150000"/>
              </a:lnSpc>
            </a:pPr>
            <a:r>
              <a:rPr lang="fa-IR" sz="80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IranNastaliq" panose="02020505000000020003" pitchFamily="18" charset="0"/>
                <a:cs typeface="IranNastaliq" panose="02020505000000020003" pitchFamily="18" charset="0"/>
              </a:rPr>
              <a:t>5)انضباط اداری</a:t>
            </a:r>
            <a:endParaRPr lang="en-US" sz="80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IranNastaliq" panose="02020505000000020003" pitchFamily="18" charset="0"/>
              <a:cs typeface="IranNastaliq" panose="02020505000000020003" pitchFamily="18" charset="0"/>
            </a:endParaRPr>
          </a:p>
        </p:txBody>
      </p:sp>
    </p:spTree>
    <p:extLst>
      <p:ext uri="{BB962C8B-B14F-4D97-AF65-F5344CB8AC3E}">
        <p14:creationId xmlns:p14="http://schemas.microsoft.com/office/powerpoint/2010/main" val="96879583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6525" y="0"/>
            <a:ext cx="8415935" cy="6694140"/>
          </a:xfrm>
          <a:prstGeom prst="rect">
            <a:avLst/>
          </a:prstGeom>
        </p:spPr>
        <p:txBody>
          <a:bodyPr wrap="square">
            <a:spAutoFit/>
          </a:bodyPr>
          <a:lstStyle/>
          <a:p>
            <a:pPr algn="ctr" rtl="1">
              <a:lnSpc>
                <a:spcPct val="150000"/>
              </a:lnSpc>
            </a:pPr>
            <a:r>
              <a:rPr lang="ar-SA" dirty="0"/>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16) برگزاري مجالس گوناگون توسط مسئولان در وقت اداري،بدون رعایت مصالح بیت المال وارباب رجوع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س)برگزاری مجالس دروقت اداری چه حکمی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ج)دراین مورد،لازم است جلسات درحد امکان در خارج از وقت اداري،دراول وقت و در كمترين وقت ممكن تشکیل وازتضییع حقوق مراجعین ونیز لطمه وصدمه به کار،جلوگیری شود.                                                                                                                                   تبصره: درموردنماز، با توجه به اهميّت خاص نمازهاى يوميه و تأکيد زيادى که بر اقامه نماز در اول وقت شده است و با توجه   به فضيلت نماز جماعت، مناسب است روشى اتخاذ شود که نماز واجب به‌طور جماعت در اول وقت و در کمترين زمان خوانده شود،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ونبایدنماز جماعت در اول وقت بهانه و وسيله‏اى براى به تأخيرانداختن کارهاى مراجعه‌کنندگان شود.(اجوبه،1969.)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897938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921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1"/>
            <a:r>
              <a:rPr lang="fa-IR" sz="2400" dirty="0" smtClean="0"/>
              <a:t>(</a:t>
            </a:r>
            <a:r>
              <a:rPr lang="fa-IR" sz="2400" dirty="0"/>
              <a:t>اجوبه،س1397.)                                                                                                     </a:t>
            </a:r>
            <a:endParaRPr lang="en-US" sz="2400" dirty="0"/>
          </a:p>
        </p:txBody>
      </p:sp>
      <p:sp>
        <p:nvSpPr>
          <p:cNvPr id="2" name="Rectangle 1"/>
          <p:cNvSpPr/>
          <p:nvPr/>
        </p:nvSpPr>
        <p:spPr>
          <a:xfrm>
            <a:off x="341530" y="381839"/>
            <a:ext cx="8460940" cy="6140142"/>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17)احکام فعالیتهای کارمندان  دروقت اداری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1/17-انجام کارهای شخصی دروقت اداری</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 انجام کارشخصی مثل درس خواندن دروقت بیکاری چه حکمی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کارکنان باید در وقت اداری مهیا برای انجام کار اداری و وظائف محوله باشند و پرداختن به کارهای دیگر اگر مزاحم آمادگی برای انجام وظائف باشد، اشکال دارد.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البته انجام کار شخصی در ساعت کار و محل کار با شرائط ذیل اشکال ندارد: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الف ـ هیچ یک از وظایف محوله تعطیل نشود.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 ـ هیچ کس برای انجام کار معطل و منتظر نمانده باشد.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 ـ به آمادگی شخص برای انجام کار لطمه وارد نکند.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 ـ از امکانات بیت المال استفاده نکند.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ث ـ از محل کار بدون مرخصی و هماهنگی خارج نشود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1338340" y="4360347"/>
            <a:ext cx="311304" cy="369332"/>
          </a:xfrm>
          <a:prstGeom prst="rect">
            <a:avLst/>
          </a:prstGeom>
        </p:spPr>
        <p:txBody>
          <a:bodyPr wrap="none">
            <a:spAutoFit/>
          </a:bodyPr>
          <a:lstStyle/>
          <a:p>
            <a:r>
              <a:rPr lang="ar-SA"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7</a:t>
            </a:r>
            <a:endParaRPr lang="en-US" dirty="0"/>
          </a:p>
        </p:txBody>
      </p:sp>
    </p:spTree>
    <p:extLst>
      <p:ext uri="{BB962C8B-B14F-4D97-AF65-F5344CB8AC3E}">
        <p14:creationId xmlns:p14="http://schemas.microsoft.com/office/powerpoint/2010/main" val="874125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lnSpc>
                <a:spcPct val="150000"/>
              </a:lnSpc>
              <a:defRPr/>
            </a:pPr>
            <a:endPar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
        <p:nvSpPr>
          <p:cNvPr id="3" name="Rectangle 2"/>
          <p:cNvSpPr/>
          <p:nvPr/>
        </p:nvSpPr>
        <p:spPr>
          <a:xfrm>
            <a:off x="71500" y="503675"/>
            <a:ext cx="8798138" cy="5909310"/>
          </a:xfrm>
          <a:prstGeom prst="rect">
            <a:avLst/>
          </a:prstGeom>
        </p:spPr>
        <p:txBody>
          <a:bodyPr wrap="square">
            <a:spAutoFit/>
          </a:bodyPr>
          <a:lstStyle/>
          <a:p>
            <a:pPr rtl="1"/>
            <a:r>
              <a:rPr lang="ar-SA" dirty="0" smtClean="0"/>
              <a:t>                                                                                   </a:t>
            </a:r>
            <a:endParaRPr lang="en-US" dirty="0"/>
          </a:p>
          <a:p>
            <a:pPr algn="ctr" rtl="1">
              <a:lnSpc>
                <a:spcPct val="150000"/>
              </a:lnSpc>
            </a:pPr>
            <a:r>
              <a:rPr lang="ar-SA" dirty="0"/>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2/17-خروج ازمحل کارجهت امرشخصی بدون اجازه مسئول واخذمرخصی                                                                                                   1-خروج از محل كار بدون ماموريّت ، نياز به مرخّصي و اذن مسئول دارد؛ و اگر براي انجام كار شخصي باشد ، دريافت حقوق جايز نيست.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2-صرف وقت اداري براي انجام امور شخصي بدون اخذ مرخصي ساعتي جايز نيست، مگر آن كه شرايط كاري بيانگر اين مقدار اذن به كاركنان باشد.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 خريد ازفروشگاه،مراجعه به درمانگاه، آزمايشگاه و مواردي از اين قبيل جزء ساعت كاري به حساب نمي‌آيدوبايدمرخصي ساعتي گرفت ومسؤول نمي‌تواند اجازه دهدكه جزءخدمت حساب شود.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611281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3038695"/>
            <a:ext cx="8365429" cy="10030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endParaRPr lang="en-US" sz="4400" b="1" cap="all" dirty="0">
              <a:ln w="0"/>
              <a:effectLst>
                <a:glow rad="63500">
                  <a:schemeClr val="accent6">
                    <a:satMod val="175000"/>
                    <a:alpha val="40000"/>
                  </a:schemeClr>
                </a:glow>
                <a:reflection blurRad="12700" stA="50000" endPos="50000" dist="5000" dir="5400000" sy="-100000" rotWithShape="0"/>
              </a:effectLst>
              <a:cs typeface="B Nazanin" pitchFamily="2" charset="-78"/>
            </a:endParaRPr>
          </a:p>
        </p:txBody>
      </p:sp>
      <p:sp>
        <p:nvSpPr>
          <p:cNvPr id="3" name="مستطیل 2"/>
          <p:cNvSpPr/>
          <p:nvPr/>
        </p:nvSpPr>
        <p:spPr>
          <a:xfrm>
            <a:off x="341531" y="863715"/>
            <a:ext cx="8263336" cy="4478149"/>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4/17-پیگیری کارهای اداری شخصی دروقت اداری                                                                                                                      س3) آیا پیگیری امور نیروی انسانی و کارگزینی شخصی نظیر امور ترفیعات، انتصابات و مرخصی ها که افراد برای خود دنبال می کنند، و بعضاً زمان زیادی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را هم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به خود اختصاص می دهد، کار اداری محسوب می شود یا کار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شخصی</a:t>
            </a:r>
            <a:endPar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اگر قاعده و مقررات این است که باید خود افراد پیگیری کنند جزء امور اداری محسوب می شود، ولی اگر از وظائف نیروی انسانی و سازمان است و افراد بدلیل انجام سریع تر و دقیق تر امور شخصاً مایل به پیگیری کار خود هستند، جزء امور شخصی محسوب می شود و باید از مرخصی استفاده نماید.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17627888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323655"/>
            <a:ext cx="8685965" cy="3370153"/>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5/17-اشتغال به کارهای فرعی همراه باصدمه به کارهای اداری اصلی                                                                                     س4)پاسداري كه عضو بسيج يا هيئت امناء و يا هيئت مذهبي باشد و فعاليت در آنجا باعث مي گردد كه در روز با كسالت و خستگي بر سر كار حاضر شود، آيا مديون سپاه مي باشد يا خير؟                                                                                                                                                           ج)چنانچه بر اثر خستگي، وظايف خود را انجام ندهد نسبت به مقداري كه كار انجام  نداده، ضامن مي باش</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3531972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527511" y="1313765"/>
            <a:ext cx="8595955" cy="4478149"/>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6/17-خروج ازجلسات وهمایش ها                                                                                                                                             س5)افرادي به جلسه و يا همايش چند روز دعوت مي شوند. در جلسه يا همايش حضور مي يابند ولي در بين جلسه محل را ترك مي كند وبدون مجوزمي رود پي كار خودش، نظر به اينكه براي اين روزها هم حق مأموريت دريافت مي كند و هم حقوق روز خود را و شركت در همايش جزو وظيفه اوست حکم شرعی چه می شود؟                                                                                                                                                    ج)اگر بعنوان وظيفه و مأموريت سازماني در جلسه و همايش شركت كرده است ، بايد بطور كامل حاضر باشد ، و عدم حضور موجب ضمان و مستلزم استرداد وجه مربوط به مدّت عدم حضور است.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4494648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611560" y="323655"/>
            <a:ext cx="7965885" cy="4708981"/>
          </a:xfrm>
          <a:prstGeom prst="rect">
            <a:avLst/>
          </a:prstGeom>
        </p:spPr>
        <p:txBody>
          <a:bodyPr wrap="square">
            <a:spAutoFit/>
          </a:bodyPr>
          <a:lstStyle/>
          <a:p>
            <a:pPr algn="ctr" rtl="1">
              <a:lnSpc>
                <a:spcPct val="150000"/>
              </a:lnSpc>
            </a:pP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7/17-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دیرسرکارآمدن ویازودترازوقت مقررازمحل کار خارج شدن</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1-كاركنان در تمام وقت اداري بايد در محل كار حضور داشته باشند و صرف وقت اداري براي انجام كارهاي شخصي بدون اخذ مرخصي ساعتي جايز نيست ، مگر آنكه كسي در محل كار حاضر و منتظر كار باشد ، ولي بي كار بماند ، در اين صورت پرداختن به كار شخصي مانند تلفن ، مطالعه و امثال آن اگر به آمادگي لطمه نزند اشكال ندارد.                                                                                                                                   2- حضور با تأخير در محل كار جايز نيست و در صورتي كه عمدي نباشد،افراد مي توانند موضوع را با مسئول بالاتر كه حق اذن و اجازه دارد مطرح و براي اين مقدار تأخير ، مجوز اخذ نمايند و يا دقيقه ها را جمع كرده و بصورت مرخصي ساعتي عمل نمایند.  </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69236386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6515" y="188640"/>
            <a:ext cx="9144000" cy="554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4700"/>
              </a:lnSpc>
              <a:defRPr/>
            </a:pPr>
            <a:r>
              <a:rPr lang="ar-SA" sz="66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ahoma" pitchFamily="34" charset="0"/>
                <a:ea typeface="Times New Roman" pitchFamily="18" charset="0"/>
                <a:cs typeface="B Nazanin" pitchFamily="2" charset="-78"/>
              </a:rPr>
              <a:t>منکرات </a:t>
            </a:r>
            <a:r>
              <a:rPr lang="fa-IR" sz="66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ahoma" pitchFamily="34" charset="0"/>
                <a:ea typeface="Times New Roman" pitchFamily="18" charset="0"/>
                <a:cs typeface="B Nazanin" pitchFamily="2" charset="-78"/>
              </a:rPr>
              <a:t>انضباط اداری</a:t>
            </a:r>
            <a:endParaRPr lang="fa-IR" sz="66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517239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1550" y="3789040"/>
            <a:ext cx="8229600" cy="1409700"/>
          </a:xfrm>
          <a:effectLst>
            <a:glow rad="63500">
              <a:schemeClr val="accent1">
                <a:satMod val="175000"/>
                <a:alpha val="40000"/>
              </a:schemeClr>
            </a:glow>
          </a:effectLst>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en-US" dirty="0"/>
              <a:t> </a:t>
            </a:r>
            <a:br>
              <a:rPr lang="en-US" dirty="0"/>
            </a:b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1)</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بی توجهی به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دستورات فرماندهی کل </a:t>
            </a: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قوا</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2)تخلف نسبت به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آئین نامه انضباطی ابلاغی فرماندهی کل </a:t>
            </a: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قوا</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مصرف نمودن بيت المال در غير موارد مجاز </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اعطاي تسهيلات خارج از ضوابط و يا تبعيض</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گونه</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و</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یابنحوی که</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موجب تضييع بيت‌المال يا حقوق ديگران گردد</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b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800" b="1" cap="all" dirty="0">
                <a:ln w="0"/>
                <a:solidFill>
                  <a:srgbClr val="7030A0"/>
                </a:solidFill>
                <a:cs typeface="B Nazanin" pitchFamily="2" charset="-78"/>
              </a:rPr>
              <a:t>5)صرف بيت‌المال جهت تشويق، پرداخت عيدي، هدايا و كمك بلاعوض به پرسنلِ نيازمند ، برخلاف مقررات سازماني و اختيارات قانوني فرماندهان </a:t>
            </a:r>
            <a:r>
              <a:rPr lang="fa-IR" sz="2800" b="1" cap="all" dirty="0" smtClean="0">
                <a:ln w="0"/>
                <a:solidFill>
                  <a:srgbClr val="7030A0"/>
                </a:solidFill>
                <a:cs typeface="B Nazanin" pitchFamily="2" charset="-78"/>
              </a:rPr>
              <a:t/>
            </a:r>
            <a:br>
              <a:rPr lang="fa-IR" sz="2800" b="1" cap="all" dirty="0" smtClean="0">
                <a:ln w="0"/>
                <a:solidFill>
                  <a:srgbClr val="7030A0"/>
                </a:solidFill>
                <a:cs typeface="B Nazanin" pitchFamily="2" charset="-78"/>
              </a:rPr>
            </a:b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تغییرکاربری خودروهای سازمانی ویااماکن سازمان توسط</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فرماندهان و مسؤولين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خلاف قوانین ومقررات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800" b="1" cap="all" dirty="0" smtClean="0">
                <a:ln w="0"/>
                <a:solidFill>
                  <a:srgbClr val="7030A0"/>
                </a:solidFill>
                <a:cs typeface="B Nazanin" pitchFamily="2" charset="-78"/>
              </a:rPr>
              <a:t> </a:t>
            </a:r>
            <a:r>
              <a:rPr lang="fa-IR" sz="2800" b="1" cap="all" dirty="0">
                <a:ln w="0"/>
                <a:solidFill>
                  <a:srgbClr val="7030A0"/>
                </a:solidFill>
                <a:cs typeface="B Nazanin" pitchFamily="2" charset="-78"/>
              </a:rPr>
              <a:t/>
            </a:r>
            <a:br>
              <a:rPr lang="fa-IR" sz="2800" b="1" cap="all" dirty="0">
                <a:ln w="0"/>
                <a:solidFill>
                  <a:srgbClr val="7030A0"/>
                </a:solidFill>
                <a:cs typeface="B Nazanin" pitchFamily="2" charset="-78"/>
              </a:rPr>
            </a:b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160031936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535" y="2095500"/>
            <a:ext cx="8667454"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7</a:t>
            </a: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گذشت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فرماندهی </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ازخسارات</a:t>
            </a: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وارده </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به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علت سهل‌انگاري </a:t>
            </a: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افراد</a:t>
            </a:r>
            <a:b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8</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)خسارت  به بیت المال یا کارکنان به خاطرتصمیم اشتباه </a:t>
            </a: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فرماندهان</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9</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ايجاد خسارت جاني يا مالي به كاركنان </a:t>
            </a: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ناشی از</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كم‌توجهي </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مسئولان</a:t>
            </a: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10</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)کوتاهی در ايجاد وحدت بين نيروهاي مسلح از جانب </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فرماندهان</a:t>
            </a: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11</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عمل برخلاف مقررات و دستور قانوني مافوق بصورت سليقه اي</a:t>
            </a: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12</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)کوتاهی فرماندهی درامر آموزش </a:t>
            </a: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های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عقيدتي، سياسي و تخصصي يگان تحت </a:t>
            </a: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امر</a:t>
            </a: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13</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)کوتاهی مسئولین درترفیع نیروها</a:t>
            </a: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که موجب تضییع حقوق افراد شود</a:t>
            </a:r>
            <a:b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14</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)صدورحکم صوری برای جایگاهها ازطرف مسئولان</a:t>
            </a: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و پرداخت و دريافت حقوق و مزايا براساس آن. </a:t>
            </a: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62319820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545" y="1853825"/>
            <a:ext cx="8229600" cy="1409700"/>
          </a:xfrm>
          <a:effectLst>
            <a:glow rad="63500">
              <a:schemeClr val="accent1">
                <a:satMod val="175000"/>
                <a:alpha val="40000"/>
              </a:schemeClr>
            </a:glow>
          </a:effectLst>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en-US" dirty="0"/>
              <a:t> </a:t>
            </a:r>
            <a:br>
              <a:rPr lang="en-US" dirty="0"/>
            </a:br>
            <a:r>
              <a:rPr lang="ar-SA"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1)دستورات فرماندهی کل قوا</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1/1-لازم الاجراءبودن فرمانهای فرماندهی کل قوا</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س1)آيا دستورات و احكامي كه فرماندهي معظم كل قوا در خصوص نحوه اداره سپاه به فرماندهان ابلاغ مي فرمايند در دايره احكام حكومتي ولايت فقيه قرار مي گيرد يا نه؟</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ج)دستورات و احكام ابلاغ شده فرماندهي معظم كل قوا نه تنها از حيث حكم ولي فقيه بلكه از نظر فرمان فرماندهي نيز لازم الاجراء مي باشد.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88269243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6514" y="413665"/>
            <a:ext cx="8820979" cy="8433078"/>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rtl="1"/>
            <a:r>
              <a:rPr lang="ar-SA" dirty="0" smtClean="0"/>
              <a:t> </a:t>
            </a:r>
            <a:endParaRPr lang="en-US" dirty="0" smtClean="0"/>
          </a:p>
          <a:p>
            <a:pPr algn="ctr" rtl="1">
              <a:lnSpc>
                <a:spcPct val="150000"/>
              </a:lnSpc>
              <a:spcBef>
                <a:spcPct val="20000"/>
              </a:spcBef>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15</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)جابجائي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افراد، امكانات و اعتبارات در سازمان </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برخلاف </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ضوابط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و مقررات و مجوز لازم از سوي مقام </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مسئول</a:t>
            </a:r>
            <a:endPar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6</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)بکارگیری  یک نفر درچندین شغل توسط مدیران</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،خارج از</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قانون و مقررات و اختيارات قانونى مسئولان و توانايى فرد مذكور</a:t>
            </a:r>
            <a:endPar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1</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7</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)بکارگیری نیروهای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درغیررشته </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تخصصی</a:t>
            </a:r>
          </a:p>
          <a:p>
            <a:pPr algn="ctr" rtl="1">
              <a:lnSpc>
                <a:spcPct val="150000"/>
              </a:lnSpc>
              <a:spcBef>
                <a:spcPct val="20000"/>
              </a:spcBef>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8</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)بکارگیری نیروهای فاقدصلاحیت اخلاقی درکارها</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درصورتی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كه خطر ابتلاي به معصيت و گناه را در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برداشته باشد</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spcBef>
                <a:spcPct val="20000"/>
              </a:spcBef>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9</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)بکارگیری نیروها ازطریق رابطه ای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برخلاف</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ضوابط و مقررات استخدامي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ویاتضیع حقوق </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دیگران</a:t>
            </a:r>
          </a:p>
          <a:p>
            <a:pPr algn="ctr" rtl="1">
              <a:lnSpc>
                <a:spcPct val="150000"/>
              </a:lnSpc>
              <a:spcBef>
                <a:spcPct val="20000"/>
              </a:spcBef>
            </a:pP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20</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)جلوگیری مسئولین ازحضورنیروهادر برنامه های ابلاغی </a:t>
            </a:r>
            <a:endPar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21</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)مجبورکردن نیروبه پذیرش بیش ازیک مسئولیت</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بدون درنظرگرفتن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مصالح سازمان و همچنين توانايي فرد و جايگاه سازماني و حقوق قانوني نيرو </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45033928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2">
                                            <p:txEl>
                                              <p:pRg st="13" end="13"/>
                                            </p:txEl>
                                          </p:spTgt>
                                        </p:tgtEl>
                                        <p:attrNameLst>
                                          <p:attrName>style.visibility</p:attrName>
                                        </p:attrNameLst>
                                      </p:cBhvr>
                                      <p:to>
                                        <p:strVal val="visible"/>
                                      </p:to>
                                    </p:set>
                                    <p:anim calcmode="lin" valueType="num">
                                      <p:cBhvr>
                                        <p:cTn id="30" dur="1000" fill="hold"/>
                                        <p:tgtEl>
                                          <p:spTgt spid="2">
                                            <p:txEl>
                                              <p:pRg st="13" end="13"/>
                                            </p:txEl>
                                          </p:spTgt>
                                        </p:tgtEl>
                                        <p:attrNameLst>
                                          <p:attrName>ppt_w</p:attrName>
                                        </p:attrNameLst>
                                      </p:cBhvr>
                                      <p:tavLst>
                                        <p:tav tm="0">
                                          <p:val>
                                            <p:fltVal val="0"/>
                                          </p:val>
                                        </p:tav>
                                        <p:tav tm="100000">
                                          <p:val>
                                            <p:strVal val="#ppt_w"/>
                                          </p:val>
                                        </p:tav>
                                      </p:tavLst>
                                    </p:anim>
                                    <p:anim calcmode="lin" valueType="num">
                                      <p:cBhvr>
                                        <p:cTn id="31" dur="1000" fill="hold"/>
                                        <p:tgtEl>
                                          <p:spTgt spid="2">
                                            <p:txEl>
                                              <p:pRg st="13" end="13"/>
                                            </p:txEl>
                                          </p:spTgt>
                                        </p:tgtEl>
                                        <p:attrNameLst>
                                          <p:attrName>ppt_h</p:attrName>
                                        </p:attrNameLst>
                                      </p:cBhvr>
                                      <p:tavLst>
                                        <p:tav tm="0">
                                          <p:val>
                                            <p:fltVal val="0"/>
                                          </p:val>
                                        </p:tav>
                                        <p:tav tm="100000">
                                          <p:val>
                                            <p:strVal val="#ppt_h"/>
                                          </p:val>
                                        </p:tav>
                                      </p:tavLst>
                                    </p:anim>
                                    <p:anim calcmode="lin" valueType="num">
                                      <p:cBhvr>
                                        <p:cTn id="32" dur="1000" fill="hold"/>
                                        <p:tgtEl>
                                          <p:spTgt spid="2">
                                            <p:txEl>
                                              <p:pRg st="13" end="13"/>
                                            </p:txEl>
                                          </p:spTgt>
                                        </p:tgtEl>
                                        <p:attrNameLst>
                                          <p:attrName>style.rotation</p:attrName>
                                        </p:attrNameLst>
                                      </p:cBhvr>
                                      <p:tavLst>
                                        <p:tav tm="0">
                                          <p:val>
                                            <p:fltVal val="90"/>
                                          </p:val>
                                        </p:tav>
                                        <p:tav tm="100000">
                                          <p:val>
                                            <p:fltVal val="0"/>
                                          </p:val>
                                        </p:tav>
                                      </p:tavLst>
                                    </p:anim>
                                    <p:animEffect transition="in" filter="fade">
                                      <p:cBhvr>
                                        <p:cTn id="33" dur="1000"/>
                                        <p:tgtEl>
                                          <p:spTgt spid="2">
                                            <p:txEl>
                                              <p:pRg st="13" end="1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2">
                                            <p:txEl>
                                              <p:pRg st="2" end="2"/>
                                            </p:txEl>
                                          </p:spTgt>
                                        </p:tgtEl>
                                        <p:attrNameLst>
                                          <p:attrName>style.visibility</p:attrName>
                                        </p:attrNameLst>
                                      </p:cBhvr>
                                      <p:to>
                                        <p:strVal val="visible"/>
                                      </p:to>
                                    </p:set>
                                    <p:anim calcmode="lin" valueType="num">
                                      <p:cBhvr>
                                        <p:cTn id="38"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9"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40"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41" dur="1000"/>
                                        <p:tgtEl>
                                          <p:spTgt spid="2">
                                            <p:txEl>
                                              <p:pRg st="2" end="2"/>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nodeType="clickEffect">
                                  <p:stCondLst>
                                    <p:cond delay="0"/>
                                  </p:stCondLst>
                                  <p:childTnLst>
                                    <p:set>
                                      <p:cBhvr>
                                        <p:cTn id="45" dur="1" fill="hold">
                                          <p:stCondLst>
                                            <p:cond delay="0"/>
                                          </p:stCondLst>
                                        </p:cTn>
                                        <p:tgtEl>
                                          <p:spTgt spid="2">
                                            <p:txEl>
                                              <p:pRg st="3" end="3"/>
                                            </p:txEl>
                                          </p:spTgt>
                                        </p:tgtEl>
                                        <p:attrNameLst>
                                          <p:attrName>style.visibility</p:attrName>
                                        </p:attrNameLst>
                                      </p:cBhvr>
                                      <p:to>
                                        <p:strVal val="visible"/>
                                      </p:to>
                                    </p:set>
                                    <p:anim calcmode="lin" valueType="num">
                                      <p:cBhvr>
                                        <p:cTn id="46"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47"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48"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49" dur="1000"/>
                                        <p:tgtEl>
                                          <p:spTgt spid="2">
                                            <p:txEl>
                                              <p:pRg st="3" end="3"/>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nodeType="clickEffect">
                                  <p:stCondLst>
                                    <p:cond delay="0"/>
                                  </p:stCondLst>
                                  <p:childTnLst>
                                    <p:set>
                                      <p:cBhvr>
                                        <p:cTn id="53" dur="1" fill="hold">
                                          <p:stCondLst>
                                            <p:cond delay="0"/>
                                          </p:stCondLst>
                                        </p:cTn>
                                        <p:tgtEl>
                                          <p:spTgt spid="2">
                                            <p:txEl>
                                              <p:pRg st="4" end="4"/>
                                            </p:txEl>
                                          </p:spTgt>
                                        </p:tgtEl>
                                        <p:attrNameLst>
                                          <p:attrName>style.visibility</p:attrName>
                                        </p:attrNameLst>
                                      </p:cBhvr>
                                      <p:to>
                                        <p:strVal val="visible"/>
                                      </p:to>
                                    </p:set>
                                    <p:anim calcmode="lin" valueType="num">
                                      <p:cBhvr>
                                        <p:cTn id="54"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55"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56"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57" dur="1000"/>
                                        <p:tgtEl>
                                          <p:spTgt spid="2">
                                            <p:txEl>
                                              <p:pRg st="4" end="4"/>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1" presetClass="entr" presetSubtype="0" fill="hold" nodeType="clickEffect">
                                  <p:stCondLst>
                                    <p:cond delay="0"/>
                                  </p:stCondLst>
                                  <p:childTnLst>
                                    <p:set>
                                      <p:cBhvr>
                                        <p:cTn id="61" dur="1" fill="hold">
                                          <p:stCondLst>
                                            <p:cond delay="0"/>
                                          </p:stCondLst>
                                        </p:cTn>
                                        <p:tgtEl>
                                          <p:spTgt spid="2">
                                            <p:txEl>
                                              <p:pRg st="5" end="5"/>
                                            </p:txEl>
                                          </p:spTgt>
                                        </p:tgtEl>
                                        <p:attrNameLst>
                                          <p:attrName>style.visibility</p:attrName>
                                        </p:attrNameLst>
                                      </p:cBhvr>
                                      <p:to>
                                        <p:strVal val="visible"/>
                                      </p:to>
                                    </p:set>
                                    <p:anim calcmode="lin" valueType="num">
                                      <p:cBhvr>
                                        <p:cTn id="62" dur="1000" fill="hold"/>
                                        <p:tgtEl>
                                          <p:spTgt spid="2">
                                            <p:txEl>
                                              <p:pRg st="5" end="5"/>
                                            </p:txEl>
                                          </p:spTgt>
                                        </p:tgtEl>
                                        <p:attrNameLst>
                                          <p:attrName>ppt_w</p:attrName>
                                        </p:attrNameLst>
                                      </p:cBhvr>
                                      <p:tavLst>
                                        <p:tav tm="0">
                                          <p:val>
                                            <p:fltVal val="0"/>
                                          </p:val>
                                        </p:tav>
                                        <p:tav tm="100000">
                                          <p:val>
                                            <p:strVal val="#ppt_w"/>
                                          </p:val>
                                        </p:tav>
                                      </p:tavLst>
                                    </p:anim>
                                    <p:anim calcmode="lin" valueType="num">
                                      <p:cBhvr>
                                        <p:cTn id="63" dur="1000" fill="hold"/>
                                        <p:tgtEl>
                                          <p:spTgt spid="2">
                                            <p:txEl>
                                              <p:pRg st="5" end="5"/>
                                            </p:txEl>
                                          </p:spTgt>
                                        </p:tgtEl>
                                        <p:attrNameLst>
                                          <p:attrName>ppt_h</p:attrName>
                                        </p:attrNameLst>
                                      </p:cBhvr>
                                      <p:tavLst>
                                        <p:tav tm="0">
                                          <p:val>
                                            <p:fltVal val="0"/>
                                          </p:val>
                                        </p:tav>
                                        <p:tav tm="100000">
                                          <p:val>
                                            <p:strVal val="#ppt_h"/>
                                          </p:val>
                                        </p:tav>
                                      </p:tavLst>
                                    </p:anim>
                                    <p:anim calcmode="lin" valueType="num">
                                      <p:cBhvr>
                                        <p:cTn id="64" dur="1000" fill="hold"/>
                                        <p:tgtEl>
                                          <p:spTgt spid="2">
                                            <p:txEl>
                                              <p:pRg st="5" end="5"/>
                                            </p:txEl>
                                          </p:spTgt>
                                        </p:tgtEl>
                                        <p:attrNameLst>
                                          <p:attrName>style.rotation</p:attrName>
                                        </p:attrNameLst>
                                      </p:cBhvr>
                                      <p:tavLst>
                                        <p:tav tm="0">
                                          <p:val>
                                            <p:fltVal val="90"/>
                                          </p:val>
                                        </p:tav>
                                        <p:tav tm="100000">
                                          <p:val>
                                            <p:fltVal val="0"/>
                                          </p:val>
                                        </p:tav>
                                      </p:tavLst>
                                    </p:anim>
                                    <p:animEffect transition="in" filter="fade">
                                      <p:cBhvr>
                                        <p:cTn id="65" dur="1000"/>
                                        <p:tgtEl>
                                          <p:spTgt spid="2">
                                            <p:txEl>
                                              <p:pRg st="5" end="5"/>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31" presetClass="entr" presetSubtype="0" fill="hold" nodeType="clickEffect">
                                  <p:stCondLst>
                                    <p:cond delay="0"/>
                                  </p:stCondLst>
                                  <p:childTnLst>
                                    <p:set>
                                      <p:cBhvr>
                                        <p:cTn id="69" dur="1" fill="hold">
                                          <p:stCondLst>
                                            <p:cond delay="0"/>
                                          </p:stCondLst>
                                        </p:cTn>
                                        <p:tgtEl>
                                          <p:spTgt spid="2">
                                            <p:txEl>
                                              <p:pRg st="6" end="6"/>
                                            </p:txEl>
                                          </p:spTgt>
                                        </p:tgtEl>
                                        <p:attrNameLst>
                                          <p:attrName>style.visibility</p:attrName>
                                        </p:attrNameLst>
                                      </p:cBhvr>
                                      <p:to>
                                        <p:strVal val="visible"/>
                                      </p:to>
                                    </p:set>
                                    <p:anim calcmode="lin" valueType="num">
                                      <p:cBhvr>
                                        <p:cTn id="70" dur="1000" fill="hold"/>
                                        <p:tgtEl>
                                          <p:spTgt spid="2">
                                            <p:txEl>
                                              <p:pRg st="6" end="6"/>
                                            </p:txEl>
                                          </p:spTgt>
                                        </p:tgtEl>
                                        <p:attrNameLst>
                                          <p:attrName>ppt_w</p:attrName>
                                        </p:attrNameLst>
                                      </p:cBhvr>
                                      <p:tavLst>
                                        <p:tav tm="0">
                                          <p:val>
                                            <p:fltVal val="0"/>
                                          </p:val>
                                        </p:tav>
                                        <p:tav tm="100000">
                                          <p:val>
                                            <p:strVal val="#ppt_w"/>
                                          </p:val>
                                        </p:tav>
                                      </p:tavLst>
                                    </p:anim>
                                    <p:anim calcmode="lin" valueType="num">
                                      <p:cBhvr>
                                        <p:cTn id="71" dur="1000" fill="hold"/>
                                        <p:tgtEl>
                                          <p:spTgt spid="2">
                                            <p:txEl>
                                              <p:pRg st="6" end="6"/>
                                            </p:txEl>
                                          </p:spTgt>
                                        </p:tgtEl>
                                        <p:attrNameLst>
                                          <p:attrName>ppt_h</p:attrName>
                                        </p:attrNameLst>
                                      </p:cBhvr>
                                      <p:tavLst>
                                        <p:tav tm="0">
                                          <p:val>
                                            <p:fltVal val="0"/>
                                          </p:val>
                                        </p:tav>
                                        <p:tav tm="100000">
                                          <p:val>
                                            <p:strVal val="#ppt_h"/>
                                          </p:val>
                                        </p:tav>
                                      </p:tavLst>
                                    </p:anim>
                                    <p:anim calcmode="lin" valueType="num">
                                      <p:cBhvr>
                                        <p:cTn id="72" dur="1000" fill="hold"/>
                                        <p:tgtEl>
                                          <p:spTgt spid="2">
                                            <p:txEl>
                                              <p:pRg st="6" end="6"/>
                                            </p:txEl>
                                          </p:spTgt>
                                        </p:tgtEl>
                                        <p:attrNameLst>
                                          <p:attrName>style.rotation</p:attrName>
                                        </p:attrNameLst>
                                      </p:cBhvr>
                                      <p:tavLst>
                                        <p:tav tm="0">
                                          <p:val>
                                            <p:fltVal val="90"/>
                                          </p:val>
                                        </p:tav>
                                        <p:tav tm="100000">
                                          <p:val>
                                            <p:fltVal val="0"/>
                                          </p:val>
                                        </p:tav>
                                      </p:tavLst>
                                    </p:anim>
                                    <p:animEffect transition="in" filter="fade">
                                      <p:cBhvr>
                                        <p:cTn id="73" dur="1000"/>
                                        <p:tgtEl>
                                          <p:spTgt spid="2">
                                            <p:txEl>
                                              <p:pRg st="6" end="6"/>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31" presetClass="entr" presetSubtype="0" fill="hold" nodeType="clickEffect">
                                  <p:stCondLst>
                                    <p:cond delay="0"/>
                                  </p:stCondLst>
                                  <p:childTnLst>
                                    <p:set>
                                      <p:cBhvr>
                                        <p:cTn id="77" dur="1" fill="hold">
                                          <p:stCondLst>
                                            <p:cond delay="0"/>
                                          </p:stCondLst>
                                        </p:cTn>
                                        <p:tgtEl>
                                          <p:spTgt spid="2">
                                            <p:txEl>
                                              <p:pRg st="9" end="9"/>
                                            </p:txEl>
                                          </p:spTgt>
                                        </p:tgtEl>
                                        <p:attrNameLst>
                                          <p:attrName>style.visibility</p:attrName>
                                        </p:attrNameLst>
                                      </p:cBhvr>
                                      <p:to>
                                        <p:strVal val="visible"/>
                                      </p:to>
                                    </p:set>
                                    <p:anim calcmode="lin" valueType="num">
                                      <p:cBhvr>
                                        <p:cTn id="78" dur="1000" fill="hold"/>
                                        <p:tgtEl>
                                          <p:spTgt spid="2">
                                            <p:txEl>
                                              <p:pRg st="9" end="9"/>
                                            </p:txEl>
                                          </p:spTgt>
                                        </p:tgtEl>
                                        <p:attrNameLst>
                                          <p:attrName>ppt_w</p:attrName>
                                        </p:attrNameLst>
                                      </p:cBhvr>
                                      <p:tavLst>
                                        <p:tav tm="0">
                                          <p:val>
                                            <p:fltVal val="0"/>
                                          </p:val>
                                        </p:tav>
                                        <p:tav tm="100000">
                                          <p:val>
                                            <p:strVal val="#ppt_w"/>
                                          </p:val>
                                        </p:tav>
                                      </p:tavLst>
                                    </p:anim>
                                    <p:anim calcmode="lin" valueType="num">
                                      <p:cBhvr>
                                        <p:cTn id="79" dur="1000" fill="hold"/>
                                        <p:tgtEl>
                                          <p:spTgt spid="2">
                                            <p:txEl>
                                              <p:pRg st="9" end="9"/>
                                            </p:txEl>
                                          </p:spTgt>
                                        </p:tgtEl>
                                        <p:attrNameLst>
                                          <p:attrName>ppt_h</p:attrName>
                                        </p:attrNameLst>
                                      </p:cBhvr>
                                      <p:tavLst>
                                        <p:tav tm="0">
                                          <p:val>
                                            <p:fltVal val="0"/>
                                          </p:val>
                                        </p:tav>
                                        <p:tav tm="100000">
                                          <p:val>
                                            <p:strVal val="#ppt_h"/>
                                          </p:val>
                                        </p:tav>
                                      </p:tavLst>
                                    </p:anim>
                                    <p:anim calcmode="lin" valueType="num">
                                      <p:cBhvr>
                                        <p:cTn id="80" dur="1000" fill="hold"/>
                                        <p:tgtEl>
                                          <p:spTgt spid="2">
                                            <p:txEl>
                                              <p:pRg st="9" end="9"/>
                                            </p:txEl>
                                          </p:spTgt>
                                        </p:tgtEl>
                                        <p:attrNameLst>
                                          <p:attrName>style.rotation</p:attrName>
                                        </p:attrNameLst>
                                      </p:cBhvr>
                                      <p:tavLst>
                                        <p:tav tm="0">
                                          <p:val>
                                            <p:fltVal val="90"/>
                                          </p:val>
                                        </p:tav>
                                        <p:tav tm="100000">
                                          <p:val>
                                            <p:fltVal val="0"/>
                                          </p:val>
                                        </p:tav>
                                      </p:tavLst>
                                    </p:anim>
                                    <p:animEffect transition="in" filter="fade">
                                      <p:cBhvr>
                                        <p:cTn id="81" dur="1000"/>
                                        <p:tgtEl>
                                          <p:spTgt spid="2">
                                            <p:txEl>
                                              <p:pRg st="9" end="9"/>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31" presetClass="entr" presetSubtype="0" fill="hold" nodeType="clickEffect">
                                  <p:stCondLst>
                                    <p:cond delay="0"/>
                                  </p:stCondLst>
                                  <p:childTnLst>
                                    <p:set>
                                      <p:cBhvr>
                                        <p:cTn id="85" dur="1" fill="hold">
                                          <p:stCondLst>
                                            <p:cond delay="0"/>
                                          </p:stCondLst>
                                        </p:cTn>
                                        <p:tgtEl>
                                          <p:spTgt spid="2">
                                            <p:txEl>
                                              <p:pRg st="7" end="7"/>
                                            </p:txEl>
                                          </p:spTgt>
                                        </p:tgtEl>
                                        <p:attrNameLst>
                                          <p:attrName>style.visibility</p:attrName>
                                        </p:attrNameLst>
                                      </p:cBhvr>
                                      <p:to>
                                        <p:strVal val="visible"/>
                                      </p:to>
                                    </p:set>
                                    <p:anim calcmode="lin" valueType="num">
                                      <p:cBhvr>
                                        <p:cTn id="86" dur="1000" fill="hold"/>
                                        <p:tgtEl>
                                          <p:spTgt spid="2">
                                            <p:txEl>
                                              <p:pRg st="7" end="7"/>
                                            </p:txEl>
                                          </p:spTgt>
                                        </p:tgtEl>
                                        <p:attrNameLst>
                                          <p:attrName>ppt_w</p:attrName>
                                        </p:attrNameLst>
                                      </p:cBhvr>
                                      <p:tavLst>
                                        <p:tav tm="0">
                                          <p:val>
                                            <p:fltVal val="0"/>
                                          </p:val>
                                        </p:tav>
                                        <p:tav tm="100000">
                                          <p:val>
                                            <p:strVal val="#ppt_w"/>
                                          </p:val>
                                        </p:tav>
                                      </p:tavLst>
                                    </p:anim>
                                    <p:anim calcmode="lin" valueType="num">
                                      <p:cBhvr>
                                        <p:cTn id="87" dur="1000" fill="hold"/>
                                        <p:tgtEl>
                                          <p:spTgt spid="2">
                                            <p:txEl>
                                              <p:pRg st="7" end="7"/>
                                            </p:txEl>
                                          </p:spTgt>
                                        </p:tgtEl>
                                        <p:attrNameLst>
                                          <p:attrName>ppt_h</p:attrName>
                                        </p:attrNameLst>
                                      </p:cBhvr>
                                      <p:tavLst>
                                        <p:tav tm="0">
                                          <p:val>
                                            <p:fltVal val="0"/>
                                          </p:val>
                                        </p:tav>
                                        <p:tav tm="100000">
                                          <p:val>
                                            <p:strVal val="#ppt_h"/>
                                          </p:val>
                                        </p:tav>
                                      </p:tavLst>
                                    </p:anim>
                                    <p:anim calcmode="lin" valueType="num">
                                      <p:cBhvr>
                                        <p:cTn id="88" dur="1000" fill="hold"/>
                                        <p:tgtEl>
                                          <p:spTgt spid="2">
                                            <p:txEl>
                                              <p:pRg st="7" end="7"/>
                                            </p:txEl>
                                          </p:spTgt>
                                        </p:tgtEl>
                                        <p:attrNameLst>
                                          <p:attrName>style.rotation</p:attrName>
                                        </p:attrNameLst>
                                      </p:cBhvr>
                                      <p:tavLst>
                                        <p:tav tm="0">
                                          <p:val>
                                            <p:fltVal val="90"/>
                                          </p:val>
                                        </p:tav>
                                        <p:tav tm="100000">
                                          <p:val>
                                            <p:fltVal val="0"/>
                                          </p:val>
                                        </p:tav>
                                      </p:tavLst>
                                    </p:anim>
                                    <p:animEffect transition="in" filter="fade">
                                      <p:cBhvr>
                                        <p:cTn id="89" dur="1000"/>
                                        <p:tgtEl>
                                          <p:spTgt spid="2">
                                            <p:txEl>
                                              <p:pRg st="7" end="7"/>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31" presetClass="entr" presetSubtype="0" fill="hold" nodeType="clickEffect">
                                  <p:stCondLst>
                                    <p:cond delay="0"/>
                                  </p:stCondLst>
                                  <p:childTnLst>
                                    <p:set>
                                      <p:cBhvr>
                                        <p:cTn id="93" dur="1" fill="hold">
                                          <p:stCondLst>
                                            <p:cond delay="0"/>
                                          </p:stCondLst>
                                        </p:cTn>
                                        <p:tgtEl>
                                          <p:spTgt spid="2">
                                            <p:txEl>
                                              <p:pRg st="8" end="8"/>
                                            </p:txEl>
                                          </p:spTgt>
                                        </p:tgtEl>
                                        <p:attrNameLst>
                                          <p:attrName>style.visibility</p:attrName>
                                        </p:attrNameLst>
                                      </p:cBhvr>
                                      <p:to>
                                        <p:strVal val="visible"/>
                                      </p:to>
                                    </p:set>
                                    <p:anim calcmode="lin" valueType="num">
                                      <p:cBhvr>
                                        <p:cTn id="94" dur="1000" fill="hold"/>
                                        <p:tgtEl>
                                          <p:spTgt spid="2">
                                            <p:txEl>
                                              <p:pRg st="8" end="8"/>
                                            </p:txEl>
                                          </p:spTgt>
                                        </p:tgtEl>
                                        <p:attrNameLst>
                                          <p:attrName>ppt_w</p:attrName>
                                        </p:attrNameLst>
                                      </p:cBhvr>
                                      <p:tavLst>
                                        <p:tav tm="0">
                                          <p:val>
                                            <p:fltVal val="0"/>
                                          </p:val>
                                        </p:tav>
                                        <p:tav tm="100000">
                                          <p:val>
                                            <p:strVal val="#ppt_w"/>
                                          </p:val>
                                        </p:tav>
                                      </p:tavLst>
                                    </p:anim>
                                    <p:anim calcmode="lin" valueType="num">
                                      <p:cBhvr>
                                        <p:cTn id="95" dur="1000" fill="hold"/>
                                        <p:tgtEl>
                                          <p:spTgt spid="2">
                                            <p:txEl>
                                              <p:pRg st="8" end="8"/>
                                            </p:txEl>
                                          </p:spTgt>
                                        </p:tgtEl>
                                        <p:attrNameLst>
                                          <p:attrName>ppt_h</p:attrName>
                                        </p:attrNameLst>
                                      </p:cBhvr>
                                      <p:tavLst>
                                        <p:tav tm="0">
                                          <p:val>
                                            <p:fltVal val="0"/>
                                          </p:val>
                                        </p:tav>
                                        <p:tav tm="100000">
                                          <p:val>
                                            <p:strVal val="#ppt_h"/>
                                          </p:val>
                                        </p:tav>
                                      </p:tavLst>
                                    </p:anim>
                                    <p:anim calcmode="lin" valueType="num">
                                      <p:cBhvr>
                                        <p:cTn id="96" dur="1000" fill="hold"/>
                                        <p:tgtEl>
                                          <p:spTgt spid="2">
                                            <p:txEl>
                                              <p:pRg st="8" end="8"/>
                                            </p:txEl>
                                          </p:spTgt>
                                        </p:tgtEl>
                                        <p:attrNameLst>
                                          <p:attrName>style.rotation</p:attrName>
                                        </p:attrNameLst>
                                      </p:cBhvr>
                                      <p:tavLst>
                                        <p:tav tm="0">
                                          <p:val>
                                            <p:fltVal val="90"/>
                                          </p:val>
                                        </p:tav>
                                        <p:tav tm="100000">
                                          <p:val>
                                            <p:fltVal val="0"/>
                                          </p:val>
                                        </p:tav>
                                      </p:tavLst>
                                    </p:anim>
                                    <p:animEffect transition="in" filter="fade">
                                      <p:cBhvr>
                                        <p:cTn id="97" dur="10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6525" y="0"/>
            <a:ext cx="8415935" cy="5678478"/>
          </a:xfrm>
          <a:prstGeom prst="rect">
            <a:avLst/>
          </a:prstGeom>
        </p:spPr>
        <p:txBody>
          <a:bodyPr wrap="square">
            <a:spAutoFit/>
          </a:bodyPr>
          <a:lstStyle/>
          <a:p>
            <a:pPr algn="ctr" rtl="1">
              <a:lnSpc>
                <a:spcPct val="150000"/>
              </a:lnSpc>
            </a:pPr>
            <a:r>
              <a:rPr lang="ar-SA" dirty="0" smtClean="0"/>
              <a:t>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22</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برگزاري مجالس گوناگون توسط مسئولان در وقت اداري،بدون رعایت مصالح بیت المال وارباب رجوع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23</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پرداختن به کارهای شخصی، دروقت اداری</a:t>
            </a:r>
            <a:endPar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24)</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خروج ازمحل کارجهت امرشخصی</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25</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پرداختن به کارهای دیگراداری درساعت مخصوص  یک برنامه ابلاغی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مثل ورزش بدون هماهنگی ومجوز</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26</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اجرای برنامه</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های مختلف در</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سطح رده  بدون ابلاغ ومجوز مافوق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27</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پیگیری کارهای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اداری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شخصی دروقت اداری،</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بدون گرفتن مرخصی</a:t>
            </a:r>
            <a:endPar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28</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پرداخت و دریافت مزا</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یای جایگاهی، غیرازجایگاه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محل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اشتغال</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6145850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3525" y="1043735"/>
            <a:ext cx="9144000" cy="554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4700"/>
              </a:lnSpc>
              <a:defRPr/>
            </a:pP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29</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استخدام وبکارگیری افراد، بدون داشتن صلاحیتها</a:t>
            </a: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و شرائط</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لازم</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ts val="4700"/>
              </a:lnSpc>
              <a:defRPr/>
            </a:pP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30</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دریافت اضافه کاری صوری  </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31</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پرداختن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به کارهای شخصی، دروقت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اداری</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32)</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خروج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ازمحل کارجهت امرشخصی</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۳3</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پرداختن به کارهای دیگراداری درساعت مخصوص  یک برنامه ابلاغی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مثل ورزش بدون هماهنگی ومجوز</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34</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پیگیری کارهای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اداری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شخصی دروقت اداری،</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بدون گرفتن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مرخصی</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ts val="47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35</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استخدام وبکارگیری افراد، بدون داشتن صلاحیتها</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و </a:t>
            </a:r>
            <a:r>
              <a:rPr lang="fa-IR" sz="2400" b="1" dirty="0" err="1">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شرائط</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لازم</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ct val="1500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970415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998730"/>
            <a:ext cx="8802469" cy="9602629"/>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36</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دیرسرکارآمدن ویازودترازوقت مقررازمحل کار خارج شدن وثبت ساعت کاری غیرواقعی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37</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اشتغال به مشاغل ممنوعه</a:t>
            </a:r>
            <a:r>
              <a:rPr lang="ar-SA" sz="2800" kern="0" dirty="0">
                <a:solidFill>
                  <a:schemeClr val="accent2">
                    <a:lumMod val="75000"/>
                  </a:schemeClr>
                </a:solidFill>
                <a:cs typeface="B Titr" pitchFamily="2" charset="-78"/>
              </a:rPr>
              <a:t> </a:t>
            </a:r>
            <a:endParaRPr lang="fa-IR" sz="3600" dirty="0">
              <a:ln>
                <a:solidFill>
                  <a:srgbClr val="C00000"/>
                </a:solidFill>
              </a:ln>
            </a:endParaRPr>
          </a:p>
          <a:p>
            <a:pPr algn="ctr" rtl="1">
              <a:lnSpc>
                <a:spcPct val="150000"/>
              </a:lnSpc>
            </a:pPr>
            <a:r>
              <a:rPr lang="fa-IR" sz="2400" b="1" cap="all" dirty="0" smtClean="0">
                <a:ln w="0"/>
                <a:solidFill>
                  <a:srgbClr val="7030A0"/>
                </a:solidFill>
                <a:latin typeface="2  Nazanin"/>
                <a:cs typeface="B Nazanin" pitchFamily="2" charset="-78"/>
              </a:rPr>
              <a:t>38) </a:t>
            </a:r>
            <a:r>
              <a:rPr lang="fa-IR" sz="2400" b="1" cap="all" dirty="0">
                <a:ln w="0"/>
                <a:solidFill>
                  <a:srgbClr val="7030A0"/>
                </a:solidFill>
                <a:latin typeface="2  Nazanin"/>
                <a:cs typeface="B Nazanin" pitchFamily="2" charset="-78"/>
              </a:rPr>
              <a:t>شرکت درمجالس </a:t>
            </a:r>
            <a:r>
              <a:rPr lang="fa-IR" sz="2400" b="1" cap="all" dirty="0" smtClean="0">
                <a:ln w="0"/>
                <a:solidFill>
                  <a:srgbClr val="7030A0"/>
                </a:solidFill>
                <a:latin typeface="2  Nazanin"/>
                <a:cs typeface="B Nazanin" pitchFamily="2" charset="-78"/>
              </a:rPr>
              <a:t>مختلف</a:t>
            </a:r>
          </a:p>
          <a:p>
            <a:pPr algn="ctr" rtl="1">
              <a:lnSpc>
                <a:spcPct val="150000"/>
              </a:lnSpc>
            </a:pPr>
            <a:r>
              <a:rPr lang="fa-IR" sz="2400" b="1" cap="all" dirty="0" smtClean="0">
                <a:ln w="0"/>
                <a:solidFill>
                  <a:srgbClr val="7030A0"/>
                </a:solidFill>
                <a:latin typeface="2  Nazanin"/>
                <a:cs typeface="B Nazanin" pitchFamily="2" charset="-78"/>
              </a:rPr>
              <a:t>الف-مراسم ترحیم </a:t>
            </a:r>
            <a:r>
              <a:rPr lang="fa-IR" sz="2400" b="1" cap="all" dirty="0">
                <a:ln w="0"/>
                <a:solidFill>
                  <a:srgbClr val="7030A0"/>
                </a:solidFill>
                <a:latin typeface="2  Nazanin"/>
                <a:cs typeface="B Nazanin" pitchFamily="2" charset="-78"/>
              </a:rPr>
              <a:t>بدون رعایت ضوابط  </a:t>
            </a:r>
            <a:endParaRPr lang="fa-IR" sz="2400" b="1" cap="all" dirty="0" smtClean="0">
              <a:ln w="0"/>
              <a:solidFill>
                <a:srgbClr val="7030A0"/>
              </a:solidFill>
              <a:latin typeface="2  Nazanin"/>
              <a:cs typeface="B Nazanin" pitchFamily="2" charset="-78"/>
            </a:endParaRPr>
          </a:p>
          <a:p>
            <a:pPr algn="ctr" rtl="1">
              <a:lnSpc>
                <a:spcPct val="150000"/>
              </a:lnSpc>
            </a:pPr>
            <a:r>
              <a:rPr lang="fa-IR" sz="2400" b="1" cap="all" dirty="0">
                <a:ln w="0"/>
                <a:solidFill>
                  <a:srgbClr val="7030A0"/>
                </a:solidFill>
                <a:latin typeface="2  Nazanin"/>
                <a:cs typeface="B Nazanin" pitchFamily="2" charset="-78"/>
              </a:rPr>
              <a:t>ب)شرکت در مجالس </a:t>
            </a:r>
            <a:r>
              <a:rPr lang="fa-IR" sz="2400" b="1" cap="all" dirty="0" err="1">
                <a:ln w="0"/>
                <a:solidFill>
                  <a:srgbClr val="7030A0"/>
                </a:solidFill>
                <a:latin typeface="2  Nazanin"/>
                <a:cs typeface="B Nazanin" pitchFamily="2" charset="-78"/>
              </a:rPr>
              <a:t>دروقت</a:t>
            </a:r>
            <a:r>
              <a:rPr lang="fa-IR" sz="2400" b="1" cap="all" dirty="0">
                <a:ln w="0"/>
                <a:solidFill>
                  <a:srgbClr val="7030A0"/>
                </a:solidFill>
                <a:latin typeface="2  Nazanin"/>
                <a:cs typeface="B Nazanin" pitchFamily="2" charset="-78"/>
              </a:rPr>
              <a:t> </a:t>
            </a:r>
            <a:r>
              <a:rPr lang="fa-IR" sz="2400" b="1" cap="all" dirty="0" smtClean="0">
                <a:ln w="0"/>
                <a:solidFill>
                  <a:srgbClr val="7030A0"/>
                </a:solidFill>
                <a:latin typeface="2  Nazanin"/>
                <a:cs typeface="B Nazanin" pitchFamily="2" charset="-78"/>
              </a:rPr>
              <a:t>اداری</a:t>
            </a:r>
          </a:p>
          <a:p>
            <a:pPr algn="ctr" rtl="1">
              <a:lnSpc>
                <a:spcPct val="150000"/>
              </a:lnSpc>
            </a:pPr>
            <a:r>
              <a:rPr lang="fa-IR" sz="2400" b="1" cap="all" dirty="0" smtClean="0">
                <a:ln w="0"/>
                <a:solidFill>
                  <a:srgbClr val="7030A0"/>
                </a:solidFill>
                <a:latin typeface="2  Nazanin"/>
                <a:cs typeface="B Nazanin" pitchFamily="2" charset="-78"/>
              </a:rPr>
              <a:t>39</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)گذراندن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وقت در ساعت كار بعد از جلسات،مراسم صبحگاه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سخنرانیهاوحتی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اقامه نماز بدون دليل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موجّه</a:t>
            </a:r>
          </a:p>
          <a:p>
            <a:pPr algn="ctr" rtl="1">
              <a:lnSpc>
                <a:spcPct val="150000"/>
              </a:lnSpc>
            </a:pPr>
            <a:endPar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a:lnSpc>
                <a:spcPct val="150000"/>
              </a:lnSpc>
            </a:pPr>
            <a:endPar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a:lnSpc>
                <a:spcPct val="150000"/>
              </a:lnSpc>
            </a:pPr>
            <a:endPar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en-US" sz="2400" b="1" cap="all" dirty="0">
              <a:ln w="0"/>
              <a:solidFill>
                <a:srgbClr val="7030A0"/>
              </a:solidFill>
              <a:cs typeface="B Nazanin" pitchFamily="2" charset="-78"/>
            </a:endParaRPr>
          </a:p>
          <a:p>
            <a:pPr algn="ctr" rtl="1">
              <a:lnSpc>
                <a:spcPct val="150000"/>
              </a:lnSpc>
            </a:pP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fa-IR" sz="2400" b="1" cap="all" dirty="0">
              <a:ln w="0"/>
              <a:solidFill>
                <a:srgbClr val="7030A0"/>
              </a:solidFill>
              <a:latin typeface="2  Nazanin"/>
              <a:cs typeface="B Nazanin" pitchFamily="2" charset="-78"/>
            </a:endParaRPr>
          </a:p>
          <a:p>
            <a:pPr algn="ctr" rtl="1">
              <a:lnSpc>
                <a:spcPct val="150000"/>
              </a:lnSpc>
            </a:pPr>
            <a:endParaRPr lang="en-US" sz="2400" b="1" cap="all" dirty="0">
              <a:ln w="0"/>
              <a:solidFill>
                <a:srgbClr val="7030A0"/>
              </a:solidFill>
              <a:latin typeface="2  Nazanin"/>
              <a:cs typeface="B Nazanin" pitchFamily="2" charset="-78"/>
            </a:endParaRPr>
          </a:p>
          <a:p>
            <a:pPr algn="ctr" rtl="1">
              <a:lnSpc>
                <a:spcPct val="150000"/>
              </a:lnSpc>
            </a:pPr>
            <a:endParaRPr lang="fa-IR" sz="2400" b="1" cap="all" dirty="0" smtClean="0">
              <a:ln w="0"/>
              <a:solidFill>
                <a:srgbClr val="7030A0"/>
              </a:solidFill>
              <a:latin typeface="2  Nazanin"/>
              <a:cs typeface="B Nazanin" pitchFamily="2" charset="-78"/>
            </a:endParaRPr>
          </a:p>
          <a:p>
            <a:pPr algn="ctr" rtl="1">
              <a:lnSpc>
                <a:spcPct val="150000"/>
              </a:lnSpc>
            </a:pPr>
            <a:endParaRPr lang="en-US" sz="2400" b="1" cap="all" dirty="0">
              <a:ln w="0"/>
              <a:solidFill>
                <a:srgbClr val="7030A0"/>
              </a:solidFill>
              <a:latin typeface="2  Nazanin"/>
              <a:cs typeface="B Nazanin" pitchFamily="2" charset="-78"/>
            </a:endParaRPr>
          </a:p>
        </p:txBody>
      </p:sp>
    </p:spTree>
    <p:extLst>
      <p:ext uri="{BB962C8B-B14F-4D97-AF65-F5344CB8AC3E}">
        <p14:creationId xmlns:p14="http://schemas.microsoft.com/office/powerpoint/2010/main" val="267682768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6515" y="1043735"/>
            <a:ext cx="8820979" cy="7506670"/>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smtClean="0">
                <a:ln w="0"/>
                <a:solidFill>
                  <a:srgbClr val="7030A0"/>
                </a:solidFill>
                <a:cs typeface="B Nazanin" pitchFamily="2" charset="-78"/>
              </a:rPr>
              <a:t>40)خروج </a:t>
            </a:r>
            <a:r>
              <a:rPr lang="fa-IR" sz="2400" b="1" cap="all" dirty="0">
                <a:ln w="0"/>
                <a:solidFill>
                  <a:srgbClr val="7030A0"/>
                </a:solidFill>
                <a:cs typeface="B Nazanin" pitchFamily="2" charset="-78"/>
              </a:rPr>
              <a:t>ازهمایشها </a:t>
            </a:r>
          </a:p>
          <a:p>
            <a:pPr algn="ctr" rtl="1">
              <a:lnSpc>
                <a:spcPct val="150000"/>
              </a:lnSpc>
            </a:pPr>
            <a:r>
              <a:rPr lang="fa-IR" sz="2400" b="1" cap="all" dirty="0" smtClean="0">
                <a:ln w="0"/>
                <a:solidFill>
                  <a:srgbClr val="7030A0"/>
                </a:solidFill>
                <a:cs typeface="B Nazanin" pitchFamily="2" charset="-78"/>
              </a:rPr>
              <a:t>41</a:t>
            </a:r>
            <a:r>
              <a:rPr lang="ar-SA" sz="2400" b="1" cap="all" dirty="0" smtClean="0">
                <a:ln w="0"/>
                <a:solidFill>
                  <a:srgbClr val="7030A0"/>
                </a:solidFill>
                <a:cs typeface="B Nazanin" pitchFamily="2" charset="-78"/>
              </a:rPr>
              <a:t>)شرکت </a:t>
            </a:r>
            <a:r>
              <a:rPr lang="ar-SA" sz="2400" b="1" cap="all" dirty="0">
                <a:ln w="0"/>
                <a:solidFill>
                  <a:srgbClr val="7030A0"/>
                </a:solidFill>
                <a:cs typeface="B Nazanin" pitchFamily="2" charset="-78"/>
              </a:rPr>
              <a:t>درهمایشهاویاکنفرانسهای علمی برای افرادی که دعوت نشده </a:t>
            </a:r>
            <a:r>
              <a:rPr lang="ar-SA" sz="2400" b="1" cap="all" dirty="0" smtClean="0">
                <a:ln w="0"/>
                <a:solidFill>
                  <a:srgbClr val="7030A0"/>
                </a:solidFill>
                <a:cs typeface="B Nazanin" pitchFamily="2" charset="-78"/>
              </a:rPr>
              <a:t>اند</a:t>
            </a:r>
            <a:r>
              <a:rPr lang="fa-IR" sz="2400" b="1" cap="all" dirty="0" smtClean="0">
                <a:ln w="0"/>
                <a:solidFill>
                  <a:srgbClr val="7030A0"/>
                </a:solidFill>
                <a:cs typeface="B Nazanin" pitchFamily="2" charset="-78"/>
              </a:rPr>
              <a:t>،</a:t>
            </a:r>
            <a:r>
              <a:rPr lang="ar-SA" sz="2400" b="1" cap="all" dirty="0" smtClean="0">
                <a:ln w="0"/>
                <a:solidFill>
                  <a:srgbClr val="7030A0"/>
                </a:solidFill>
                <a:cs typeface="B Nazanin" pitchFamily="2" charset="-78"/>
              </a:rPr>
              <a:t>اگرشرکت </a:t>
            </a:r>
            <a:r>
              <a:rPr lang="ar-SA" sz="2400" b="1" cap="all" dirty="0">
                <a:ln w="0"/>
                <a:solidFill>
                  <a:srgbClr val="7030A0"/>
                </a:solidFill>
                <a:cs typeface="B Nazanin" pitchFamily="2" charset="-78"/>
              </a:rPr>
              <a:t>کردن </a:t>
            </a:r>
            <a:r>
              <a:rPr lang="ar-SA" sz="2400" b="1" cap="all" dirty="0" smtClean="0">
                <a:ln w="0"/>
                <a:solidFill>
                  <a:srgbClr val="7030A0"/>
                </a:solidFill>
                <a:cs typeface="B Nazanin" pitchFamily="2" charset="-78"/>
              </a:rPr>
              <a:t>مقید </a:t>
            </a:r>
            <a:r>
              <a:rPr lang="ar-SA" sz="2400" b="1" cap="all" dirty="0">
                <a:ln w="0"/>
                <a:solidFill>
                  <a:srgbClr val="7030A0"/>
                </a:solidFill>
                <a:cs typeface="B Nazanin" pitchFamily="2" charset="-78"/>
              </a:rPr>
              <a:t>به ثبت نام و یا شرایطی خاصی </a:t>
            </a:r>
            <a:r>
              <a:rPr lang="ar-SA" sz="2400" b="1" cap="all" dirty="0" smtClean="0">
                <a:ln w="0"/>
                <a:solidFill>
                  <a:srgbClr val="7030A0"/>
                </a:solidFill>
                <a:cs typeface="B Nazanin" pitchFamily="2" charset="-78"/>
              </a:rPr>
              <a:t>باشد</a:t>
            </a:r>
            <a:r>
              <a:rPr lang="fa-IR" sz="2400" b="1" cap="all" dirty="0" smtClean="0">
                <a:ln w="0"/>
                <a:solidFill>
                  <a:srgbClr val="7030A0"/>
                </a:solidFill>
                <a:cs typeface="B Nazanin" pitchFamily="2" charset="-78"/>
              </a:rPr>
              <a:t>.</a:t>
            </a: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42)انجام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ندادن وظایف محوله بخاطر خستگی کارهای دیگرمانندعضویت بسيج يا هيئت امناء و يا هيئات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مذهبي</a:t>
            </a:r>
          </a:p>
          <a:p>
            <a:pPr algn="ctr">
              <a:lnSpc>
                <a:spcPct val="170000"/>
              </a:lnSpc>
            </a:pPr>
            <a:r>
              <a:rPr lang="fa-IR" sz="1400"/>
              <a:t> </a:t>
            </a:r>
            <a:r>
              <a:rPr lang="fa-IR" sz="2400" b="1" cap="all"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cs typeface="B Nazanin" pitchFamily="2" charset="-78"/>
              </a:rPr>
              <a:t>43)</a:t>
            </a:r>
            <a:r>
              <a:rPr lang="ar-SA" sz="2400" b="1" cap="all"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اشتغال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همزمان در دوجاهمراه بادریافت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حقوق کامل </a:t>
            </a:r>
            <a:r>
              <a:rPr lang="fa-IR" sz="2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دوجا</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342900" indent="-342900" algn="ctr" rtl="1">
              <a:lnSpc>
                <a:spcPct val="150000"/>
              </a:lnSpc>
              <a:spcBef>
                <a:spcPct val="20000"/>
              </a:spcBef>
            </a:pPr>
            <a:endPar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a:lnSpc>
                <a:spcPct val="170000"/>
              </a:lnSpc>
            </a:pPr>
            <a:endParaRPr 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cs typeface="B Nazanin" pitchFamily="2" charset="-78"/>
            </a:endParaRPr>
          </a:p>
          <a:p>
            <a:pPr algn="ctr">
              <a:lnSpc>
                <a:spcPct val="170000"/>
              </a:lnSpc>
            </a:pPr>
            <a:endPar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cs typeface="B Nazanin" pitchFamily="2" charset="-78"/>
            </a:endParaRPr>
          </a:p>
          <a:p>
            <a:pPr algn="ctr">
              <a:lnSpc>
                <a:spcPct val="170000"/>
              </a:lnSpc>
            </a:pP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cs typeface="B Nazanin" pitchFamily="2" charset="-78"/>
            </a:endParaRPr>
          </a:p>
          <a:p>
            <a:pPr algn="ctr" rtl="1">
              <a:lnSpc>
                <a:spcPct val="150000"/>
              </a:lnSpc>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fa-IR" sz="2400" b="1" cap="all" dirty="0" smtClean="0">
              <a:ln w="0"/>
              <a:solidFill>
                <a:srgbClr val="7030A0"/>
              </a:solidFill>
              <a:cs typeface="B Nazanin" pitchFamily="2" charset="-78"/>
            </a:endParaRPr>
          </a:p>
          <a:p>
            <a:pPr algn="ctr" rtl="1">
              <a:lnSpc>
                <a:spcPct val="150000"/>
              </a:lnSpc>
            </a:pP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17111158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2">
                                            <p:txEl>
                                              <p:pRg st="2" end="2"/>
                                            </p:txEl>
                                          </p:spTgt>
                                        </p:tgtEl>
                                        <p:attrNameLst>
                                          <p:attrName>style.visibility</p:attrName>
                                        </p:attrNameLst>
                                      </p:cBhvr>
                                      <p:to>
                                        <p:strVal val="visible"/>
                                      </p:to>
                                    </p:set>
                                    <p:anim calcmode="lin" valueType="num">
                                      <p:cBhvr>
                                        <p:cTn id="30"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1"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2"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3" dur="1000"/>
                                        <p:tgtEl>
                                          <p:spTgt spid="2">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2">
                                            <p:txEl>
                                              <p:pRg st="3" end="3"/>
                                            </p:txEl>
                                          </p:spTgt>
                                        </p:tgtEl>
                                        <p:attrNameLst>
                                          <p:attrName>style.visibility</p:attrName>
                                        </p:attrNameLst>
                                      </p:cBhvr>
                                      <p:to>
                                        <p:strVal val="visible"/>
                                      </p:to>
                                    </p:set>
                                    <p:anim calcmode="lin" valueType="num">
                                      <p:cBhvr>
                                        <p:cTn id="38"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39"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40"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41"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606550"/>
            <a:ext cx="8229600" cy="1143000"/>
          </a:xfrm>
        </p:spPr>
        <p:txBody>
          <a:bodyPr>
            <a:noAutofit/>
            <a:scene3d>
              <a:camera prst="orthographicFront"/>
              <a:lightRig rig="threePt" dir="t"/>
            </a:scene3d>
            <a:sp3d extrusionH="57150">
              <a:bevelT w="38100" h="38100"/>
            </a:sp3d>
          </a:bodyPr>
          <a:lstStyle/>
          <a:p>
            <a:r>
              <a:rPr lang="fa-IR" sz="16600" b="1" dirty="0" smtClean="0">
                <a:solidFill>
                  <a:srgbClr val="FF0000"/>
                </a:solidFill>
                <a:latin typeface="IranNastaliq" pitchFamily="18" charset="0"/>
                <a:cs typeface="IranNastaliq" pitchFamily="18" charset="0"/>
              </a:rPr>
              <a:t>خسته نباشید</a:t>
            </a:r>
            <a:endParaRPr lang="en-US" sz="16600" b="1" dirty="0">
              <a:solidFill>
                <a:srgbClr val="FF0000"/>
              </a:solidFill>
              <a:latin typeface="IranNastaliq" pitchFamily="18" charset="0"/>
              <a:cs typeface="IranNastaliq" pitchFamily="18" charset="0"/>
            </a:endParaRPr>
          </a:p>
        </p:txBody>
      </p:sp>
      <p:pic>
        <p:nvPicPr>
          <p:cNvPr id="3" name="Picture 3" descr="D:\aks\Photo Pack\Flower Wallpapers 2\Full HD Flowers Wallpaper (2).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187276">
            <a:off x="59263" y="4603231"/>
            <a:ext cx="4008328" cy="2286000"/>
          </a:xfrm>
          <a:prstGeom prst="rect">
            <a:avLst/>
          </a:prstGeom>
          <a:noFill/>
          <a:ln w="9525">
            <a:noFill/>
            <a:miter lim="800000"/>
            <a:headEnd/>
            <a:tailEnd/>
          </a:ln>
        </p:spPr>
      </p:pic>
      <p:pic>
        <p:nvPicPr>
          <p:cNvPr id="4" name="Picture 3" descr="D:\aks\Photo Pack\Flower Wallpapers 2\Full HD Flowers Wallpaper (2).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557838" y="0"/>
            <a:ext cx="3657600" cy="2286000"/>
          </a:xfrm>
          <a:prstGeom prst="rect">
            <a:avLst/>
          </a:prstGeom>
          <a:noFill/>
          <a:ln w="9525">
            <a:noFill/>
            <a:miter lim="800000"/>
            <a:headEnd/>
            <a:tailEnd/>
          </a:ln>
        </p:spPr>
      </p:pic>
    </p:spTree>
    <p:extLst>
      <p:ext uri="{BB962C8B-B14F-4D97-AF65-F5344CB8AC3E}">
        <p14:creationId xmlns:p14="http://schemas.microsoft.com/office/powerpoint/2010/main" val="122530733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KHAMENEI"/>
          <p:cNvPicPr>
            <a:picLocks noGrp="1" noChangeAspect="1" noChangeArrowheads="1"/>
          </p:cNvPicPr>
          <p:nvPr>
            <p:ph idx="1"/>
          </p:nvPr>
        </p:nvPicPr>
        <p:blipFill>
          <a:blip r:embed="rId2" cstate="print"/>
          <a:srcRect/>
          <a:stretch>
            <a:fillRect/>
          </a:stretch>
        </p:blipFill>
        <p:spPr bwMode="auto">
          <a:xfrm>
            <a:off x="2057400" y="153798"/>
            <a:ext cx="5003800" cy="5972366"/>
          </a:xfrm>
          <a:prstGeom prst="rect">
            <a:avLst/>
          </a:prstGeom>
          <a:noFill/>
          <a:ln w="9525">
            <a:noFill/>
            <a:miter lim="800000"/>
            <a:headEnd/>
            <a:tailEnd/>
          </a:ln>
        </p:spPr>
      </p:pic>
    </p:spTree>
    <p:extLst>
      <p:ext uri="{BB962C8B-B14F-4D97-AF65-F5344CB8AC3E}">
        <p14:creationId xmlns:p14="http://schemas.microsoft.com/office/powerpoint/2010/main" val="2975388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1570" y="1310009"/>
            <a:ext cx="6578600" cy="4154984"/>
          </a:xfrm>
          <a:prstGeom prst="rect">
            <a:avLst/>
          </a:prstGeom>
        </p:spPr>
        <p:txBody>
          <a:bodyPr wrap="square">
            <a:spAutoFit/>
          </a:bodyPr>
          <a:lstStyle/>
          <a:p>
            <a:pPr algn="r"/>
            <a:r>
              <a:rPr lang="en-US"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 </a:t>
            </a:r>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تعجیل</a:t>
            </a:r>
            <a:r>
              <a:rPr lang="fa-IR" sz="8800" dirty="0" smtClean="0">
                <a:latin typeface="IranNastaliq" pitchFamily="18" charset="0"/>
                <a:cs typeface="IranNastaliq" pitchFamily="18" charset="0"/>
              </a:rPr>
              <a:t> </a:t>
            </a:r>
          </a:p>
          <a:p>
            <a:r>
              <a:rPr lang="fa-IR" sz="8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IranNastaliq" pitchFamily="18" charset="0"/>
                <a:cs typeface="IranNastaliq" pitchFamily="18" charset="0"/>
              </a:rPr>
              <a:t>درفرج امام زمان ارواحنا له الفداء </a:t>
            </a:r>
          </a:p>
          <a:p>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صلوات</a:t>
            </a:r>
            <a:r>
              <a:rPr lang="fa-IR" sz="8800" dirty="0" smtClean="0">
                <a:latin typeface="IranNastaliq" pitchFamily="18" charset="0"/>
                <a:cs typeface="IranNastaliq" pitchFamily="18" charset="0"/>
              </a:rPr>
              <a:t> </a:t>
            </a:r>
            <a:endParaRPr lang="fa-IR" sz="8800" dirty="0"/>
          </a:p>
        </p:txBody>
      </p:sp>
    </p:spTree>
    <p:extLst>
      <p:ext uri="{BB962C8B-B14F-4D97-AF65-F5344CB8AC3E}">
        <p14:creationId xmlns:p14="http://schemas.microsoft.com/office/powerpoint/2010/main" val="125762502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18710"/>
            <a:ext cx="8883650"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200000"/>
              </a:lnSpc>
              <a:spcBef>
                <a:spcPct val="20000"/>
              </a:spcBef>
            </a:pP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تهیه وتنظیم:</a:t>
            </a:r>
            <a:b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محمدحسین منتظری </a:t>
            </a:r>
            <a:b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آبان ماه 1399</a:t>
            </a:r>
            <a:endPar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757266696"/>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2"/>
                                        </p:tgtEl>
                                        <p:attrNameLst>
                                          <p:attrName>fillcolor</p:attrName>
                                        </p:attrNameLst>
                                      </p:cBhvr>
                                      <p:to>
                                        <a:schemeClr val="accent2"/>
                                      </p:to>
                                    </p:animClr>
                                    <p:set>
                                      <p:cBhvr>
                                        <p:cTn id="7" dur="2000" fill="hold"/>
                                        <p:tgtEl>
                                          <p:spTgt spid="2"/>
                                        </p:tgtEl>
                                        <p:attrNameLst>
                                          <p:attrName>fill.type</p:attrName>
                                        </p:attrNameLst>
                                      </p:cBhvr>
                                      <p:to>
                                        <p:strVal val="solid"/>
                                      </p:to>
                                    </p:set>
                                    <p:set>
                                      <p:cBhvr>
                                        <p:cTn id="8" dur="2000"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1570" y="953725"/>
            <a:ext cx="8145905" cy="4558875"/>
          </a:xfrm>
        </p:spPr>
        <p:txBody>
          <a:bodyPr>
            <a:noAutofit/>
          </a:bodyPr>
          <a:lstStyle/>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2/1-لازم الرعایه بودن آئین نامه انضباطی ابلاغی فرماندهی کل قوا</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 آيا بايدها و نبايدهاي آيين‌نامه انضباطي نيروهاي مسلح را كه ازسوي فرماندهي كل قوا به فرماندهان ابلاغ گرديده است به لحاظ شرعي نيز لازم‌الرعايه مي‌دانيد؟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عمل به آنها واجب است و تخلف از آن جايز نيست.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42169115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525" y="1358770"/>
            <a:ext cx="850402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2)اختیارات فرماندهی</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1/2-اختیارات دربیت المال</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س1)آيا يك فرمانده مي‌تواند از اموال بيت‌المال در مسافرت تفريحي خود استفاده كند؟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هر آنچه جزو اموال عمومي و بيت‌المال است، بايد در همان جهت كه قانوناً براي آن تهيه و مقرر شده، استفاده شود. استفاده خصوصي و شخصي از اينگونه اموال جايز نيست. مگر در مواردي كه دستورالعمل مشخص كرده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109556816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6615" y="908720"/>
            <a:ext cx="7470830"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س2)آيا با اجازة فرماندهي مي‌توان از وسيله يا ابزار سپاه در امور شخصي استفاده نمود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اگر اجازة فرماندهي مستند به ضوابط و در حد اختيار قانوني باشد، اشكال ندارد.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س3)آيا فرماندهان و مسئولين سپاه مجازند از امتياز اعتبارات سپاه به كاركنان و يا بسيجيان وام پرداخت نمايند؟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ج)قرض دادن و يا هر هزينه ديگر در چهارچوب ضوابط و مقررات مانعي ندارد، ولي مصرف نمودن بيت المال در غير موارد مجاز در حكم غصب و موجب ضمان است.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10708768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950" y="2184400"/>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dirty="0"/>
              <a:t> </a:t>
            </a:r>
            <a:r>
              <a:rPr lang="en-US" dirty="0"/>
              <a:t/>
            </a:r>
            <a:br>
              <a:rPr lang="en-US" dirty="0"/>
            </a:b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س4) مرسوم است که برخی از مسئولان جهت ويترين و قفسه‌هاي محل كار خودشان سفارش كتاب مي‌دهند و هيچ‌گاه هم از آن استفاده نمي‌كنند. اين عمل چه حكمي دارد؟                                                                                                                                                            ج) صرف بيت‌المال بايد بر اساس مقررات و ضوابط سازماني باشد و تخلّف از آن جايز نيست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158829534"/>
      </p:ext>
    </p:extLst>
  </p:cSld>
  <p:clrMapOvr>
    <a:masterClrMapping/>
  </p:clrMapOvr>
  <p:transition spd="slow">
    <p:wheel spokes="1"/>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8629</TotalTime>
  <Words>3291</Words>
  <Application>Microsoft Office PowerPoint</Application>
  <PresentationFormat>On-screen Show (4:3)</PresentationFormat>
  <Paragraphs>235</Paragraphs>
  <Slides>58</Slides>
  <Notes>45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58</vt:i4>
      </vt:variant>
    </vt:vector>
  </HeadingPairs>
  <TitlesOfParts>
    <vt:vector size="67" baseType="lpstr">
      <vt:lpstr>2  Nazanin</vt:lpstr>
      <vt:lpstr>Arial</vt:lpstr>
      <vt:lpstr>B Nazanin</vt:lpstr>
      <vt:lpstr>B Titr</vt:lpstr>
      <vt:lpstr>Calibri</vt:lpstr>
      <vt:lpstr>IranNastaliq</vt:lpstr>
      <vt:lpstr>Tahoma</vt:lpstr>
      <vt:lpstr>Times New Roman</vt:lpstr>
      <vt:lpstr>Office Theme</vt:lpstr>
      <vt:lpstr>PowerPoint Presentation</vt:lpstr>
      <vt:lpstr>PowerPoint Presentation</vt:lpstr>
      <vt:lpstr>PowerPoint Presentation</vt:lpstr>
      <vt:lpstr>5)انضباط اداری</vt:lpstr>
      <vt:lpstr>  1)دستورات فرماندهی کل قوا 1/1-لازم الاجراءبودن فرمانهای فرماندهی کل قوا س1)آيا دستورات و احكامي كه فرماندهي معظم كل قوا در خصوص نحوه اداره سپاه به فرماندهان ابلاغ مي فرمايند در دايره احكام حكومتي ولايت فقيه قرار مي گيرد يا نه؟                                                                                                                                                        ج)دستورات و احكام ابلاغ شده فرماندهي معظم كل قوا نه تنها از حيث حكم ولي فقيه بلكه از نظر فرمان فرماندهي نيز لازم الاجراء مي باشد.</vt:lpstr>
      <vt:lpstr>PowerPoint Presentation</vt:lpstr>
      <vt:lpstr>2)اختیارات فرماندهی 1/2-اختیارات دربیت المال س1)آيا يك فرمانده مي‌تواند از اموال بيت‌المال در مسافرت تفريحي خود استفاده كند؟   ج) هر آنچه جزو اموال عمومي و بيت‌المال است، بايد در همان جهت كه قانوناً براي آن تهيه و مقرر شده، استفاده شود. استفاده خصوصي و شخصي از اينگونه اموال جايز نيست. مگر در مواردي كه دستورالعمل مشخص كرده است.</vt:lpstr>
      <vt:lpstr>س2)آيا با اجازة فرماندهي مي‌توان از وسيله يا ابزار سپاه در امور شخصي استفاده نمود ج) اگر اجازة فرماندهي مستند به ضوابط و در حد اختيار قانوني باشد، اشكال ندارد.   س3)آيا فرماندهان و مسئولين سپاه مجازند از امتياز اعتبارات سپاه به كاركنان و يا بسيجيان وام پرداخت نمايند؟                                               ج)قرض دادن و يا هر هزينه ديگر در چهارچوب ضوابط و مقررات مانعي ندارد، ولي مصرف نمودن بيت المال در غير موارد مجاز در حكم غصب و موجب ضمان است.  </vt:lpstr>
      <vt:lpstr>  س4) مرسوم است که برخی از مسئولان جهت ويترين و قفسه‌هاي محل كار خودشان سفارش كتاب مي‌دهند و هيچ‌گاه هم از آن استفاده نمي‌كنند. اين عمل چه حكمي دارد؟                                                                                                                                                            ج) صرف بيت‌المال بايد بر اساس مقررات و ضوابط سازماني باشد و تخلّف از آن جايز نيست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س15) برخي مواقع از پول‌هايي كه براي يك پروژه تخصيص داده شده به‌علت صرفه‌جويي مقاديري اضافه مي‌آيد كه به تشخيص مسئول در مواردي ديگر هزينه مي‌گردد، حكم اين موارد چيست؟                                                                                                                              ج) اگر در قوانين و مقررات چنين اختياري به مسئول داده شده باشد اشكال ندارد؛ در غيراين صورت در حكم غصب و موجب ضمان است   س16) در جابه‌جايي اعتبارات ،توسط فرماندهان ومدیران، تكليف مجریان  چيست؟                                                                                 ج)هرچند جابه‌جايي اعتبارات درغیرمواردی که قانوناجزو اختیارات فرماندهان شناخته شده است،جايز نيست ؛امّا وظيفة مجریان در‌صورتي‌كه يقين به تخلّف از مقررات ندارند، اطاعت از دستور فرماندهي است.</vt:lpstr>
      <vt:lpstr>س17)چنانچه فرمانده يا مدير نظرش اين باشد كه مصلحت سازمان و پيشرفت سريع امور اقتضاي جابجايي كدهاي بودجه را دارد، آيا مي‌تواند دستور جابجايي كدها را بدهد؟                                                                                                                                                                  ج) اگر در قوانين و مقررات چنين اختياري به مسئول يا مسئول بالاتر او داده باشد، اشكال ندارد. در غير اين صورت، جابجايي و تصرف در حكم غصب و موجب ضمان مي‌باشد.</vt:lpstr>
      <vt:lpstr>PowerPoint Presentation</vt:lpstr>
      <vt:lpstr>7/2-اختیارات فرماندهی درگذشت ازخسارات س19)آيا فرماندهان اجازه دارند فردي را كه به علت سهل‌انگاري به سازمان ضرر زده است به بهانة فقر يا مشكل مالي از پرداخت خسارت به سازمان معاف كنند؟ ج) اگر فرد مذكور مقصر شناخته شود و بتواند با امهال يا تقسيط خسارت وارده را بپردازد، نمي‌توانند او را معاف كنند، اما اگر نتواند به هر صورت ممكن خسارت وارده را بپردازد، از مصاديق معسر خواهد بود، كه بايد مطابق احكام معسر با او رفتار شود.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1)بی توجهی به دستورات فرماندهی کل قوا 2)تخلف نسبت به آئین نامه انضباطی ابلاغی فرماندهی کل قوا 3) مصرف نمودن بيت المال در غير موارد مجاز  4)اعطاي تسهيلات خارج از ضوابط و يا تبعيض گونه ویابنحوی که موجب تضييع بيت‌المال يا حقوق ديگران گردد. 5)صرف بيت‌المال جهت تشويق، پرداخت عيدي، هدايا و كمك بلاعوض به پرسنلِ نيازمند ، برخلاف مقررات سازماني و اختيارات قانوني فرماندهان  6)تغییرکاربری خودروهای سازمانی ویااماکن سازمان توسط فرماندهان و مسؤولين خلاف قوانین ومقررات      </vt:lpstr>
      <vt:lpstr>7) گذشت فرماندهی ازخسارات وارده به علت سهل‌انگاري افراد 8)خسارت  به بیت المال یا کارکنان به خاطرتصمیم اشتباه فرماندهان 9) ايجاد خسارت جاني يا مالي به كاركنان ناشی ازكم‌توجهي مسئولان 10)کوتاهی در ايجاد وحدت بين نيروهاي مسلح از جانب فرماندهان 11) عمل برخلاف مقررات و دستور قانوني مافوق بصورت سليقه اي 12)کوتاهی فرماندهی درامر آموزش های عقيدتي، سياسي و تخصصي يگان تحت امر 13)کوتاهی مسئولین درترفیع نیروهاکه موجب تضییع حقوق افراد شود 14)صدورحکم صوری برای جایگاهها ازطرف مسئولان و پرداخت و دريافت حقوق و مزايا براساس آن.      </vt:lpstr>
      <vt:lpstr>PowerPoint Presentation</vt:lpstr>
      <vt:lpstr>PowerPoint Presentation</vt:lpstr>
      <vt:lpstr>PowerPoint Presentation</vt:lpstr>
      <vt:lpstr>PowerPoint Presentation</vt:lpstr>
      <vt:lpstr>PowerPoint Presentation</vt:lpstr>
      <vt:lpstr>خسته نباشید</vt:lpstr>
      <vt:lpstr>PowerPoint Presentation</vt:lpstr>
      <vt:lpstr>PowerPoint Presentation</vt:lpstr>
      <vt:lpstr>تهیه وتنظیم: محمدحسین منتظری  آبان ماه 1399</vt:lpstr>
    </vt:vector>
  </TitlesOfParts>
  <Company>MRT www.Win2Farsi.com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asus</cp:lastModifiedBy>
  <cp:revision>881</cp:revision>
  <dcterms:created xsi:type="dcterms:W3CDTF">2010-12-13T04:41:37Z</dcterms:created>
  <dcterms:modified xsi:type="dcterms:W3CDTF">2019-04-28T16:23:19Z</dcterms:modified>
</cp:coreProperties>
</file>